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8" r:id="rId6"/>
    <p:sldId id="287" r:id="rId7"/>
    <p:sldId id="373" r:id="rId8"/>
    <p:sldId id="312" r:id="rId9"/>
    <p:sldId id="332" r:id="rId10"/>
    <p:sldId id="331" r:id="rId11"/>
    <p:sldId id="375" r:id="rId12"/>
    <p:sldId id="3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452" autoAdjust="0"/>
  </p:normalViewPr>
  <p:slideViewPr>
    <p:cSldViewPr snapToGrid="0">
      <p:cViewPr varScale="1">
        <p:scale>
          <a:sx n="96" d="100"/>
          <a:sy n="96" d="100"/>
        </p:scale>
        <p:origin x="35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mailto:disability.inclusion@education.vic.gov.au" TargetMode="External"/><Relationship Id="rId1" Type="http://schemas.openxmlformats.org/officeDocument/2006/relationships/hyperlink" Target="http://www.education.vic.gov.au/disabilityinclusion" TargetMode="Externa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hyperlink" Target="mailto:disability.inclusion@education.vic.gov.au" TargetMode="External"/><Relationship Id="rId5" Type="http://schemas.openxmlformats.org/officeDocument/2006/relationships/hyperlink" Target="http://www.education.vic.gov.au/disabilityinclusion" TargetMode="External"/><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2F8FD-5BC5-410C-A1EA-42BE1AB5A7A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483923-3ABA-4381-A56F-80679CD1639E}">
      <dgm:prSet custT="1"/>
      <dgm:spPr/>
      <dgm:t>
        <a:bodyPr/>
        <a:lstStyle/>
        <a:p>
          <a:pPr>
            <a:lnSpc>
              <a:spcPct val="100000"/>
            </a:lnSpc>
          </a:pPr>
          <a:r>
            <a:rPr lang="en-AU" sz="2000" dirty="0"/>
            <a:t>Visit: </a:t>
          </a:r>
        </a:p>
        <a:p>
          <a:pPr>
            <a:lnSpc>
              <a:spcPct val="100000"/>
            </a:lnSpc>
          </a:pPr>
          <a:r>
            <a:rPr lang="en-AU" sz="2000" dirty="0">
              <a:hlinkClick xmlns:r="http://schemas.openxmlformats.org/officeDocument/2006/relationships" r:id="rId1"/>
            </a:rPr>
            <a:t>www.education.vic.gov.au/disabilityinclusion</a:t>
          </a:r>
          <a:r>
            <a:rPr lang="en-AU" sz="2000" dirty="0"/>
            <a:t> </a:t>
          </a:r>
        </a:p>
        <a:p>
          <a:pPr>
            <a:lnSpc>
              <a:spcPct val="100000"/>
            </a:lnSpc>
          </a:pPr>
          <a:r>
            <a:rPr lang="en-AU" sz="2000" dirty="0"/>
            <a:t>Email: </a:t>
          </a:r>
        </a:p>
        <a:p>
          <a:pPr>
            <a:lnSpc>
              <a:spcPct val="100000"/>
            </a:lnSpc>
          </a:pPr>
          <a:r>
            <a:rPr lang="en-AU" sz="2000" b="0" i="0" dirty="0">
              <a:hlinkClick xmlns:r="http://schemas.openxmlformats.org/officeDocument/2006/relationships" r:id="rId2"/>
            </a:rPr>
            <a:t>disability.inclusion@education.vic.gov.au</a:t>
          </a:r>
          <a:endParaRPr lang="en-US" sz="2000" dirty="0"/>
        </a:p>
      </dgm:t>
    </dgm:pt>
    <dgm:pt modelId="{9E582009-BCAF-4F2A-ACE7-12E019D38A7B}" type="parTrans" cxnId="{FC1D6774-6A62-4221-A651-26AB2076546B}">
      <dgm:prSet/>
      <dgm:spPr/>
      <dgm:t>
        <a:bodyPr/>
        <a:lstStyle/>
        <a:p>
          <a:endParaRPr lang="en-US"/>
        </a:p>
      </dgm:t>
    </dgm:pt>
    <dgm:pt modelId="{93FEB441-0377-4311-B229-70FD3E3CF844}" type="sibTrans" cxnId="{FC1D6774-6A62-4221-A651-26AB2076546B}">
      <dgm:prSet/>
      <dgm:spPr/>
      <dgm:t>
        <a:bodyPr/>
        <a:lstStyle/>
        <a:p>
          <a:endParaRPr lang="en-US"/>
        </a:p>
      </dgm:t>
    </dgm:pt>
    <dgm:pt modelId="{7B72836A-925B-4424-A279-D0E930FB5F47}">
      <dgm:prSet custT="1"/>
      <dgm:spPr/>
      <dgm:t>
        <a:bodyPr/>
        <a:lstStyle/>
        <a:p>
          <a:pPr>
            <a:lnSpc>
              <a:spcPct val="100000"/>
            </a:lnSpc>
          </a:pPr>
          <a:r>
            <a:rPr lang="en-AU" sz="2000" dirty="0"/>
            <a:t>Contact [</a:t>
          </a:r>
          <a:r>
            <a:rPr lang="en-AU" sz="2000" dirty="0">
              <a:highlight>
                <a:srgbClr val="FFFF00"/>
              </a:highlight>
            </a:rPr>
            <a:t>insert contact at your school</a:t>
          </a:r>
          <a:r>
            <a:rPr lang="en-AU" sz="2000" dirty="0"/>
            <a:t>] to discuss your child’s circumstances </a:t>
          </a:r>
        </a:p>
      </dgm:t>
    </dgm:pt>
    <dgm:pt modelId="{797DBBD7-B4E7-4C60-8B1E-387F1480A412}" type="parTrans" cxnId="{3228CB3D-056C-44A5-A67A-A79A9B6C5B40}">
      <dgm:prSet/>
      <dgm:spPr/>
      <dgm:t>
        <a:bodyPr/>
        <a:lstStyle/>
        <a:p>
          <a:endParaRPr lang="en-US"/>
        </a:p>
      </dgm:t>
    </dgm:pt>
    <dgm:pt modelId="{D12DC106-6F68-45C3-93FD-675ACFD40861}" type="sibTrans" cxnId="{3228CB3D-056C-44A5-A67A-A79A9B6C5B40}">
      <dgm:prSet/>
      <dgm:spPr/>
      <dgm:t>
        <a:bodyPr/>
        <a:lstStyle/>
        <a:p>
          <a:endParaRPr lang="en-US"/>
        </a:p>
      </dgm:t>
    </dgm:pt>
    <dgm:pt modelId="{B5683B85-9CB4-4B96-89BB-0A8E05A97F81}">
      <dgm:prSet custT="1"/>
      <dgm:spPr/>
      <dgm:t>
        <a:bodyPr/>
        <a:lstStyle/>
        <a:p>
          <a:pPr>
            <a:lnSpc>
              <a:spcPct val="100000"/>
            </a:lnSpc>
          </a:pPr>
          <a:r>
            <a:rPr lang="en-AU" sz="2000" dirty="0"/>
            <a:t>Questions?</a:t>
          </a:r>
        </a:p>
      </dgm:t>
    </dgm:pt>
    <dgm:pt modelId="{F622E74A-4AE8-4360-9DCF-2A6806E61064}" type="parTrans" cxnId="{FD8DF0AB-6540-48BA-A8C0-34D47B0FA343}">
      <dgm:prSet/>
      <dgm:spPr/>
      <dgm:t>
        <a:bodyPr/>
        <a:lstStyle/>
        <a:p>
          <a:endParaRPr lang="en-US"/>
        </a:p>
      </dgm:t>
    </dgm:pt>
    <dgm:pt modelId="{5AE33745-488D-4354-9A23-C172D5B5C33E}" type="sibTrans" cxnId="{FD8DF0AB-6540-48BA-A8C0-34D47B0FA343}">
      <dgm:prSet/>
      <dgm:spPr/>
      <dgm:t>
        <a:bodyPr/>
        <a:lstStyle/>
        <a:p>
          <a:endParaRPr lang="en-US"/>
        </a:p>
      </dgm:t>
    </dgm:pt>
    <dgm:pt modelId="{B9BAC709-531E-42DD-AD7A-FB8285A630B6}" type="pres">
      <dgm:prSet presAssocID="{8552F8FD-5BC5-410C-A1EA-42BE1AB5A7AD}" presName="root" presStyleCnt="0">
        <dgm:presLayoutVars>
          <dgm:dir/>
          <dgm:resizeHandles val="exact"/>
        </dgm:presLayoutVars>
      </dgm:prSet>
      <dgm:spPr/>
    </dgm:pt>
    <dgm:pt modelId="{3DBF5A75-8A42-476B-94D6-D8C97AFC2952}" type="pres">
      <dgm:prSet presAssocID="{7B72836A-925B-4424-A279-D0E930FB5F47}" presName="compNode" presStyleCnt="0"/>
      <dgm:spPr/>
    </dgm:pt>
    <dgm:pt modelId="{864E1BCF-DE2E-4193-9283-B39A0889E59B}" type="pres">
      <dgm:prSet presAssocID="{7B72836A-925B-4424-A279-D0E930FB5F47}" presName="bgRect" presStyleLbl="bgShp" presStyleIdx="0" presStyleCnt="3"/>
      <dgm:spPr>
        <a:noFill/>
      </dgm:spPr>
    </dgm:pt>
    <dgm:pt modelId="{81B585C3-918B-4CFE-BCBA-C0C969BB1705}" type="pres">
      <dgm:prSet presAssocID="{7B72836A-925B-4424-A279-D0E930FB5F47}" presName="iconRect" presStyleLbl="node1" presStyleIdx="0" presStyleCnt="3" custLinFactNeighborX="2857" custLinFactNeighborY="2573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0C931D8E-C4DE-4798-B61F-14D51DDCFEED}" type="pres">
      <dgm:prSet presAssocID="{7B72836A-925B-4424-A279-D0E930FB5F47}" presName="spaceRect" presStyleCnt="0"/>
      <dgm:spPr/>
    </dgm:pt>
    <dgm:pt modelId="{6BB8A9F9-CABF-46EA-839F-DD2BD1CF5574}" type="pres">
      <dgm:prSet presAssocID="{7B72836A-925B-4424-A279-D0E930FB5F47}" presName="parTx" presStyleLbl="revTx" presStyleIdx="0" presStyleCnt="3" custLinFactNeighborY="-13601">
        <dgm:presLayoutVars>
          <dgm:chMax val="0"/>
          <dgm:chPref val="0"/>
        </dgm:presLayoutVars>
      </dgm:prSet>
      <dgm:spPr/>
    </dgm:pt>
    <dgm:pt modelId="{A880524B-CBDE-4720-AAFB-B24F274F205B}" type="pres">
      <dgm:prSet presAssocID="{D12DC106-6F68-45C3-93FD-675ACFD40861}" presName="sibTrans" presStyleCnt="0"/>
      <dgm:spPr/>
    </dgm:pt>
    <dgm:pt modelId="{D87174C5-3A8D-4E1E-8C69-5CA04D58C38C}" type="pres">
      <dgm:prSet presAssocID="{FE483923-3ABA-4381-A56F-80679CD1639E}" presName="compNode" presStyleCnt="0"/>
      <dgm:spPr/>
    </dgm:pt>
    <dgm:pt modelId="{12E0664E-4E87-4D4F-A34C-C2A034088FB2}" type="pres">
      <dgm:prSet presAssocID="{FE483923-3ABA-4381-A56F-80679CD1639E}" presName="bgRect" presStyleLbl="bgShp" presStyleIdx="1" presStyleCnt="3"/>
      <dgm:spPr>
        <a:noFill/>
      </dgm:spPr>
    </dgm:pt>
    <dgm:pt modelId="{585EAFB1-753C-474E-86F9-6569AA1B5B66}" type="pres">
      <dgm:prSet presAssocID="{FE483923-3ABA-4381-A56F-80679CD1639E}"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92B861E5-1E06-44B8-A6CE-014652E6F3C3}" type="pres">
      <dgm:prSet presAssocID="{FE483923-3ABA-4381-A56F-80679CD1639E}" presName="spaceRect" presStyleCnt="0"/>
      <dgm:spPr/>
    </dgm:pt>
    <dgm:pt modelId="{BA1FB700-6346-4E31-B931-9496B2EE4ADC}" type="pres">
      <dgm:prSet presAssocID="{FE483923-3ABA-4381-A56F-80679CD1639E}" presName="parTx" presStyleLbl="revTx" presStyleIdx="1" presStyleCnt="3" custScaleX="100162" custLinFactNeighborX="970" custLinFactNeighborY="-557">
        <dgm:presLayoutVars>
          <dgm:chMax val="0"/>
          <dgm:chPref val="0"/>
        </dgm:presLayoutVars>
      </dgm:prSet>
      <dgm:spPr/>
    </dgm:pt>
    <dgm:pt modelId="{E1D278B9-4385-4486-9314-D8EED72CEDAC}" type="pres">
      <dgm:prSet presAssocID="{93FEB441-0377-4311-B229-70FD3E3CF844}" presName="sibTrans" presStyleCnt="0"/>
      <dgm:spPr/>
    </dgm:pt>
    <dgm:pt modelId="{1F3AEBF8-E99D-4FB5-9B63-20851D1264CA}" type="pres">
      <dgm:prSet presAssocID="{B5683B85-9CB4-4B96-89BB-0A8E05A97F81}" presName="compNode" presStyleCnt="0"/>
      <dgm:spPr/>
    </dgm:pt>
    <dgm:pt modelId="{0DF49B52-29B8-41E9-B1D4-0CF4C1DEBCAD}" type="pres">
      <dgm:prSet presAssocID="{B5683B85-9CB4-4B96-89BB-0A8E05A97F81}" presName="bgRect" presStyleLbl="bgShp" presStyleIdx="2" presStyleCnt="3"/>
      <dgm:spPr>
        <a:noFill/>
      </dgm:spPr>
    </dgm:pt>
    <dgm:pt modelId="{E13EE98F-CD1B-4B3F-A1F9-729604C0F1BF}" type="pres">
      <dgm:prSet presAssocID="{B5683B85-9CB4-4B96-89BB-0A8E05A97F81}" presName="iconRect" presStyleLbl="node1" presStyleIdx="2" presStyleCnt="3" custLinFactNeighborX="-2857" custLinFactNeighborY="200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2D56BB4F-E996-412F-ADBC-32F6A35E10F9}" type="pres">
      <dgm:prSet presAssocID="{B5683B85-9CB4-4B96-89BB-0A8E05A97F81}" presName="spaceRect" presStyleCnt="0"/>
      <dgm:spPr/>
    </dgm:pt>
    <dgm:pt modelId="{196605A0-E4C6-44AC-9F0F-4BEC45811D9F}" type="pres">
      <dgm:prSet presAssocID="{B5683B85-9CB4-4B96-89BB-0A8E05A97F81}" presName="parTx" presStyleLbl="revTx" presStyleIdx="2" presStyleCnt="3">
        <dgm:presLayoutVars>
          <dgm:chMax val="0"/>
          <dgm:chPref val="0"/>
        </dgm:presLayoutVars>
      </dgm:prSet>
      <dgm:spPr/>
    </dgm:pt>
  </dgm:ptLst>
  <dgm:cxnLst>
    <dgm:cxn modelId="{783BF622-E3F8-4362-A13C-12E460F00FD0}" type="presOf" srcId="{8552F8FD-5BC5-410C-A1EA-42BE1AB5A7AD}" destId="{B9BAC709-531E-42DD-AD7A-FB8285A630B6}" srcOrd="0" destOrd="0" presId="urn:microsoft.com/office/officeart/2018/2/layout/IconVerticalSolidList"/>
    <dgm:cxn modelId="{27B3593B-DF06-4D48-A66C-ACF6D27E5D88}" type="presOf" srcId="{B5683B85-9CB4-4B96-89BB-0A8E05A97F81}" destId="{196605A0-E4C6-44AC-9F0F-4BEC45811D9F}" srcOrd="0" destOrd="0" presId="urn:microsoft.com/office/officeart/2018/2/layout/IconVerticalSolidList"/>
    <dgm:cxn modelId="{3228CB3D-056C-44A5-A67A-A79A9B6C5B40}" srcId="{8552F8FD-5BC5-410C-A1EA-42BE1AB5A7AD}" destId="{7B72836A-925B-4424-A279-D0E930FB5F47}" srcOrd="0" destOrd="0" parTransId="{797DBBD7-B4E7-4C60-8B1E-387F1480A412}" sibTransId="{D12DC106-6F68-45C3-93FD-675ACFD40861}"/>
    <dgm:cxn modelId="{29CFDF4E-A54A-49DC-B3E8-164B24BDE763}" type="presOf" srcId="{7B72836A-925B-4424-A279-D0E930FB5F47}" destId="{6BB8A9F9-CABF-46EA-839F-DD2BD1CF5574}" srcOrd="0" destOrd="0" presId="urn:microsoft.com/office/officeart/2018/2/layout/IconVerticalSolidList"/>
    <dgm:cxn modelId="{8175786F-02BA-41D1-9F9D-40AF4575DB76}" type="presOf" srcId="{FE483923-3ABA-4381-A56F-80679CD1639E}" destId="{BA1FB700-6346-4E31-B931-9496B2EE4ADC}" srcOrd="0" destOrd="0" presId="urn:microsoft.com/office/officeart/2018/2/layout/IconVerticalSolidList"/>
    <dgm:cxn modelId="{FC1D6774-6A62-4221-A651-26AB2076546B}" srcId="{8552F8FD-5BC5-410C-A1EA-42BE1AB5A7AD}" destId="{FE483923-3ABA-4381-A56F-80679CD1639E}" srcOrd="1" destOrd="0" parTransId="{9E582009-BCAF-4F2A-ACE7-12E019D38A7B}" sibTransId="{93FEB441-0377-4311-B229-70FD3E3CF844}"/>
    <dgm:cxn modelId="{FD8DF0AB-6540-48BA-A8C0-34D47B0FA343}" srcId="{8552F8FD-5BC5-410C-A1EA-42BE1AB5A7AD}" destId="{B5683B85-9CB4-4B96-89BB-0A8E05A97F81}" srcOrd="2" destOrd="0" parTransId="{F622E74A-4AE8-4360-9DCF-2A6806E61064}" sibTransId="{5AE33745-488D-4354-9A23-C172D5B5C33E}"/>
    <dgm:cxn modelId="{85F817DC-D23D-48AE-A7A2-65F6ACD00D6F}" type="presParOf" srcId="{B9BAC709-531E-42DD-AD7A-FB8285A630B6}" destId="{3DBF5A75-8A42-476B-94D6-D8C97AFC2952}" srcOrd="0" destOrd="0" presId="urn:microsoft.com/office/officeart/2018/2/layout/IconVerticalSolidList"/>
    <dgm:cxn modelId="{BCF062BC-D7FE-4B1C-9F5F-ACDDADDBB1C1}" type="presParOf" srcId="{3DBF5A75-8A42-476B-94D6-D8C97AFC2952}" destId="{864E1BCF-DE2E-4193-9283-B39A0889E59B}" srcOrd="0" destOrd="0" presId="urn:microsoft.com/office/officeart/2018/2/layout/IconVerticalSolidList"/>
    <dgm:cxn modelId="{B18D7646-FB04-403B-A257-4AA9146D3252}" type="presParOf" srcId="{3DBF5A75-8A42-476B-94D6-D8C97AFC2952}" destId="{81B585C3-918B-4CFE-BCBA-C0C969BB1705}" srcOrd="1" destOrd="0" presId="urn:microsoft.com/office/officeart/2018/2/layout/IconVerticalSolidList"/>
    <dgm:cxn modelId="{A2D7DCBA-C0F5-4094-B64C-27F05929EADA}" type="presParOf" srcId="{3DBF5A75-8A42-476B-94D6-D8C97AFC2952}" destId="{0C931D8E-C4DE-4798-B61F-14D51DDCFEED}" srcOrd="2" destOrd="0" presId="urn:microsoft.com/office/officeart/2018/2/layout/IconVerticalSolidList"/>
    <dgm:cxn modelId="{EBF989CB-1633-41E9-B262-2960F059FE69}" type="presParOf" srcId="{3DBF5A75-8A42-476B-94D6-D8C97AFC2952}" destId="{6BB8A9F9-CABF-46EA-839F-DD2BD1CF5574}" srcOrd="3" destOrd="0" presId="urn:microsoft.com/office/officeart/2018/2/layout/IconVerticalSolidList"/>
    <dgm:cxn modelId="{E1776097-A876-47BF-B89D-BF36F49B5FCE}" type="presParOf" srcId="{B9BAC709-531E-42DD-AD7A-FB8285A630B6}" destId="{A880524B-CBDE-4720-AAFB-B24F274F205B}" srcOrd="1" destOrd="0" presId="urn:microsoft.com/office/officeart/2018/2/layout/IconVerticalSolidList"/>
    <dgm:cxn modelId="{24264AF9-B974-4154-A8DC-2D90D3C0DFE3}" type="presParOf" srcId="{B9BAC709-531E-42DD-AD7A-FB8285A630B6}" destId="{D87174C5-3A8D-4E1E-8C69-5CA04D58C38C}" srcOrd="2" destOrd="0" presId="urn:microsoft.com/office/officeart/2018/2/layout/IconVerticalSolidList"/>
    <dgm:cxn modelId="{B6606907-1AD0-4FAB-925F-C695F13D5119}" type="presParOf" srcId="{D87174C5-3A8D-4E1E-8C69-5CA04D58C38C}" destId="{12E0664E-4E87-4D4F-A34C-C2A034088FB2}" srcOrd="0" destOrd="0" presId="urn:microsoft.com/office/officeart/2018/2/layout/IconVerticalSolidList"/>
    <dgm:cxn modelId="{76B250C7-1B42-4408-992D-1A2AAD60CE1B}" type="presParOf" srcId="{D87174C5-3A8D-4E1E-8C69-5CA04D58C38C}" destId="{585EAFB1-753C-474E-86F9-6569AA1B5B66}" srcOrd="1" destOrd="0" presId="urn:microsoft.com/office/officeart/2018/2/layout/IconVerticalSolidList"/>
    <dgm:cxn modelId="{6C8F5336-9DC6-4C59-BD8F-0165F780B326}" type="presParOf" srcId="{D87174C5-3A8D-4E1E-8C69-5CA04D58C38C}" destId="{92B861E5-1E06-44B8-A6CE-014652E6F3C3}" srcOrd="2" destOrd="0" presId="urn:microsoft.com/office/officeart/2018/2/layout/IconVerticalSolidList"/>
    <dgm:cxn modelId="{576547A5-699D-4E77-96DF-FBF28F12F786}" type="presParOf" srcId="{D87174C5-3A8D-4E1E-8C69-5CA04D58C38C}" destId="{BA1FB700-6346-4E31-B931-9496B2EE4ADC}" srcOrd="3" destOrd="0" presId="urn:microsoft.com/office/officeart/2018/2/layout/IconVerticalSolidList"/>
    <dgm:cxn modelId="{1310E866-CCB3-492B-B67A-87F6A17089D9}" type="presParOf" srcId="{B9BAC709-531E-42DD-AD7A-FB8285A630B6}" destId="{E1D278B9-4385-4486-9314-D8EED72CEDAC}" srcOrd="3" destOrd="0" presId="urn:microsoft.com/office/officeart/2018/2/layout/IconVerticalSolidList"/>
    <dgm:cxn modelId="{AA187FC5-491E-44C3-8B65-A172B50A4761}" type="presParOf" srcId="{B9BAC709-531E-42DD-AD7A-FB8285A630B6}" destId="{1F3AEBF8-E99D-4FB5-9B63-20851D1264CA}" srcOrd="4" destOrd="0" presId="urn:microsoft.com/office/officeart/2018/2/layout/IconVerticalSolidList"/>
    <dgm:cxn modelId="{0859AC1C-173D-4CAA-8C13-590E7E23875B}" type="presParOf" srcId="{1F3AEBF8-E99D-4FB5-9B63-20851D1264CA}" destId="{0DF49B52-29B8-41E9-B1D4-0CF4C1DEBCAD}" srcOrd="0" destOrd="0" presId="urn:microsoft.com/office/officeart/2018/2/layout/IconVerticalSolidList"/>
    <dgm:cxn modelId="{0749CF60-45ED-4D6C-905A-F119C640B29C}" type="presParOf" srcId="{1F3AEBF8-E99D-4FB5-9B63-20851D1264CA}" destId="{E13EE98F-CD1B-4B3F-A1F9-729604C0F1BF}" srcOrd="1" destOrd="0" presId="urn:microsoft.com/office/officeart/2018/2/layout/IconVerticalSolidList"/>
    <dgm:cxn modelId="{D0E034E4-6B63-47EF-832A-5CFEF1C1A8F2}" type="presParOf" srcId="{1F3AEBF8-E99D-4FB5-9B63-20851D1264CA}" destId="{2D56BB4F-E996-412F-ADBC-32F6A35E10F9}" srcOrd="2" destOrd="0" presId="urn:microsoft.com/office/officeart/2018/2/layout/IconVerticalSolidList"/>
    <dgm:cxn modelId="{66EEEACB-C881-478E-8963-784F97C66031}" type="presParOf" srcId="{1F3AEBF8-E99D-4FB5-9B63-20851D1264CA}" destId="{196605A0-E4C6-44AC-9F0F-4BEC45811D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E1BCF-DE2E-4193-9283-B39A0889E59B}">
      <dsp:nvSpPr>
        <dsp:cNvPr id="0" name=""/>
        <dsp:cNvSpPr/>
      </dsp:nvSpPr>
      <dsp:spPr>
        <a:xfrm>
          <a:off x="0" y="4554"/>
          <a:ext cx="7992539" cy="98548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1B585C3-918B-4CFE-BCBA-C0C969BB1705}">
      <dsp:nvSpPr>
        <dsp:cNvPr id="0" name=""/>
        <dsp:cNvSpPr/>
      </dsp:nvSpPr>
      <dsp:spPr>
        <a:xfrm>
          <a:off x="313609" y="365775"/>
          <a:ext cx="542545" cy="542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B8A9F9-CABF-46EA-839F-DD2BD1CF5574}">
      <dsp:nvSpPr>
        <dsp:cNvPr id="0" name=""/>
        <dsp:cNvSpPr/>
      </dsp:nvSpPr>
      <dsp:spPr>
        <a:xfrm>
          <a:off x="1138762" y="0"/>
          <a:ext cx="6642203" cy="136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16" tIns="144716" rIns="144716" bIns="144716" numCol="1" spcCol="1270" anchor="ctr" anchorCtr="0">
          <a:noAutofit/>
        </a:bodyPr>
        <a:lstStyle/>
        <a:p>
          <a:pPr marL="0" lvl="0" indent="0" algn="l" defTabSz="889000">
            <a:lnSpc>
              <a:spcPct val="100000"/>
            </a:lnSpc>
            <a:spcBef>
              <a:spcPct val="0"/>
            </a:spcBef>
            <a:spcAft>
              <a:spcPct val="35000"/>
            </a:spcAft>
            <a:buNone/>
          </a:pPr>
          <a:r>
            <a:rPr lang="en-AU" sz="2000" kern="1200" dirty="0"/>
            <a:t>Contact [</a:t>
          </a:r>
          <a:r>
            <a:rPr lang="en-AU" sz="2000" kern="1200" dirty="0">
              <a:highlight>
                <a:srgbClr val="FFFF00"/>
              </a:highlight>
            </a:rPr>
            <a:t>insert contact at your school</a:t>
          </a:r>
          <a:r>
            <a:rPr lang="en-AU" sz="2000" kern="1200" dirty="0"/>
            <a:t>] to discuss your child’s circumstances </a:t>
          </a:r>
        </a:p>
      </dsp:txBody>
      <dsp:txXfrm>
        <a:off x="1138762" y="0"/>
        <a:ext cx="6642203" cy="1367390"/>
      </dsp:txXfrm>
    </dsp:sp>
    <dsp:sp modelId="{12E0664E-4E87-4D4F-A34C-C2A034088FB2}">
      <dsp:nvSpPr>
        <dsp:cNvPr id="0" name=""/>
        <dsp:cNvSpPr/>
      </dsp:nvSpPr>
      <dsp:spPr>
        <a:xfrm>
          <a:off x="0" y="1620561"/>
          <a:ext cx="7992539" cy="98548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585EAFB1-753C-474E-86F9-6569AA1B5B66}">
      <dsp:nvSpPr>
        <dsp:cNvPr id="0" name=""/>
        <dsp:cNvSpPr/>
      </dsp:nvSpPr>
      <dsp:spPr>
        <a:xfrm>
          <a:off x="298108" y="1842295"/>
          <a:ext cx="542545" cy="542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1FB700-6346-4E31-B931-9496B2EE4ADC}">
      <dsp:nvSpPr>
        <dsp:cNvPr id="0" name=""/>
        <dsp:cNvSpPr/>
      </dsp:nvSpPr>
      <dsp:spPr>
        <a:xfrm>
          <a:off x="1197811" y="1612945"/>
          <a:ext cx="6652963" cy="136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16" tIns="144716" rIns="144716" bIns="144716" numCol="1" spcCol="1270" anchor="ctr" anchorCtr="0">
          <a:noAutofit/>
        </a:bodyPr>
        <a:lstStyle/>
        <a:p>
          <a:pPr marL="0" lvl="0" indent="0" algn="l" defTabSz="889000">
            <a:lnSpc>
              <a:spcPct val="100000"/>
            </a:lnSpc>
            <a:spcBef>
              <a:spcPct val="0"/>
            </a:spcBef>
            <a:spcAft>
              <a:spcPct val="35000"/>
            </a:spcAft>
            <a:buNone/>
          </a:pPr>
          <a:r>
            <a:rPr lang="en-AU" sz="2000" kern="1200" dirty="0"/>
            <a:t>Visit: </a:t>
          </a:r>
        </a:p>
        <a:p>
          <a:pPr marL="0" lvl="0" indent="0" algn="l" defTabSz="889000">
            <a:lnSpc>
              <a:spcPct val="100000"/>
            </a:lnSpc>
            <a:spcBef>
              <a:spcPct val="0"/>
            </a:spcBef>
            <a:spcAft>
              <a:spcPct val="35000"/>
            </a:spcAft>
            <a:buNone/>
          </a:pPr>
          <a:r>
            <a:rPr lang="en-AU" sz="2000" kern="1200" dirty="0">
              <a:hlinkClick xmlns:r="http://schemas.openxmlformats.org/officeDocument/2006/relationships" r:id="rId5"/>
            </a:rPr>
            <a:t>www.education.vic.gov.au/disabilityinclusion</a:t>
          </a:r>
          <a:r>
            <a:rPr lang="en-AU" sz="2000" kern="1200" dirty="0"/>
            <a:t> </a:t>
          </a:r>
        </a:p>
        <a:p>
          <a:pPr marL="0" lvl="0" indent="0" algn="l" defTabSz="889000">
            <a:lnSpc>
              <a:spcPct val="100000"/>
            </a:lnSpc>
            <a:spcBef>
              <a:spcPct val="0"/>
            </a:spcBef>
            <a:spcAft>
              <a:spcPct val="35000"/>
            </a:spcAft>
            <a:buNone/>
          </a:pPr>
          <a:r>
            <a:rPr lang="en-AU" sz="2000" kern="1200" dirty="0"/>
            <a:t>Email: </a:t>
          </a:r>
        </a:p>
        <a:p>
          <a:pPr marL="0" lvl="0" indent="0" algn="l" defTabSz="889000">
            <a:lnSpc>
              <a:spcPct val="100000"/>
            </a:lnSpc>
            <a:spcBef>
              <a:spcPct val="0"/>
            </a:spcBef>
            <a:spcAft>
              <a:spcPct val="35000"/>
            </a:spcAft>
            <a:buNone/>
          </a:pPr>
          <a:r>
            <a:rPr lang="en-AU" sz="2000" b="0" i="0" kern="1200" dirty="0">
              <a:hlinkClick xmlns:r="http://schemas.openxmlformats.org/officeDocument/2006/relationships" r:id="rId6"/>
            </a:rPr>
            <a:t>disability.inclusion@education.vic.gov.au</a:t>
          </a:r>
          <a:endParaRPr lang="en-US" sz="2000" kern="1200" dirty="0"/>
        </a:p>
      </dsp:txBody>
      <dsp:txXfrm>
        <a:off x="1197811" y="1612945"/>
        <a:ext cx="6652963" cy="1367390"/>
      </dsp:txXfrm>
    </dsp:sp>
    <dsp:sp modelId="{0DF49B52-29B8-41E9-B1D4-0CF4C1DEBCAD}">
      <dsp:nvSpPr>
        <dsp:cNvPr id="0" name=""/>
        <dsp:cNvSpPr/>
      </dsp:nvSpPr>
      <dsp:spPr>
        <a:xfrm>
          <a:off x="0" y="3236568"/>
          <a:ext cx="7992539" cy="98548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E13EE98F-CD1B-4B3F-A1F9-729604C0F1BF}">
      <dsp:nvSpPr>
        <dsp:cNvPr id="0" name=""/>
        <dsp:cNvSpPr/>
      </dsp:nvSpPr>
      <dsp:spPr>
        <a:xfrm>
          <a:off x="282608" y="3566786"/>
          <a:ext cx="542545" cy="5420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6605A0-E4C6-44AC-9F0F-4BEC45811D9F}">
      <dsp:nvSpPr>
        <dsp:cNvPr id="0" name=""/>
        <dsp:cNvSpPr/>
      </dsp:nvSpPr>
      <dsp:spPr>
        <a:xfrm>
          <a:off x="1138762" y="3236568"/>
          <a:ext cx="6642203" cy="136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16" tIns="144716" rIns="144716" bIns="144716" numCol="1" spcCol="1270" anchor="ctr" anchorCtr="0">
          <a:noAutofit/>
        </a:bodyPr>
        <a:lstStyle/>
        <a:p>
          <a:pPr marL="0" lvl="0" indent="0" algn="l" defTabSz="889000">
            <a:lnSpc>
              <a:spcPct val="100000"/>
            </a:lnSpc>
            <a:spcBef>
              <a:spcPct val="0"/>
            </a:spcBef>
            <a:spcAft>
              <a:spcPct val="35000"/>
            </a:spcAft>
            <a:buNone/>
          </a:pPr>
          <a:r>
            <a:rPr lang="en-AU" sz="2000" kern="1200" dirty="0"/>
            <a:t>Questions?</a:t>
          </a:r>
        </a:p>
      </dsp:txBody>
      <dsp:txXfrm>
        <a:off x="1138762" y="3236568"/>
        <a:ext cx="6642203" cy="13673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4219E-3EE3-4D84-A95E-90CBC043FA69}" type="datetimeFigureOut">
              <a:rPr lang="en-AU" smtClean="0"/>
              <a:t>19/04/2024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4D49A-9004-42E5-ACDB-D9BAA9CE0070}" type="slidenum">
              <a:rPr lang="en-AU" smtClean="0"/>
              <a:t>‹#›</a:t>
            </a:fld>
            <a:endParaRPr lang="en-AU"/>
          </a:p>
        </p:txBody>
      </p:sp>
    </p:spTree>
    <p:extLst>
      <p:ext uri="{BB962C8B-B14F-4D97-AF65-F5344CB8AC3E}">
        <p14:creationId xmlns:p14="http://schemas.microsoft.com/office/powerpoint/2010/main" val="350251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AU" dirty="0"/>
            </a:br>
            <a:r>
              <a:rPr lang="en-AU" dirty="0"/>
              <a:t>In this presentation I will talk about Disability Inclusion, including: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what it is and what it means for our school and your child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funding available for our school and how we plan to use it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Disability Inclusion Profile and what happens in the meeting, who is involved and what you need to know. </a:t>
            </a:r>
          </a:p>
          <a:p>
            <a:endParaRPr lang="en-AU" dirty="0"/>
          </a:p>
        </p:txBody>
      </p:sp>
      <p:sp>
        <p:nvSpPr>
          <p:cNvPr id="4" name="Slide Number Placeholder 3"/>
          <p:cNvSpPr>
            <a:spLocks noGrp="1"/>
          </p:cNvSpPr>
          <p:nvPr>
            <p:ph type="sldNum" sz="quarter" idx="5"/>
          </p:nvPr>
        </p:nvSpPr>
        <p:spPr/>
        <p:txBody>
          <a:bodyPr/>
          <a:lstStyle/>
          <a:p>
            <a:fld id="{3884D49A-9004-42E5-ACDB-D9BAA9CE0070}" type="slidenum">
              <a:rPr lang="en-AU" smtClean="0"/>
              <a:t>1</a:t>
            </a:fld>
            <a:endParaRPr lang="en-AU"/>
          </a:p>
        </p:txBody>
      </p:sp>
    </p:spTree>
    <p:extLst>
      <p:ext uri="{BB962C8B-B14F-4D97-AF65-F5344CB8AC3E}">
        <p14:creationId xmlns:p14="http://schemas.microsoft.com/office/powerpoint/2010/main" val="338230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Sharon to deliver</a:t>
            </a:r>
          </a:p>
        </p:txBody>
      </p:sp>
      <p:sp>
        <p:nvSpPr>
          <p:cNvPr id="4" name="Slide Number Placeholder 3"/>
          <p:cNvSpPr>
            <a:spLocks noGrp="1"/>
          </p:cNvSpPr>
          <p:nvPr>
            <p:ph type="sldNum" sz="quarter" idx="5"/>
          </p:nvPr>
        </p:nvSpPr>
        <p:spPr/>
        <p:txBody>
          <a:bodyPr/>
          <a:lstStyle/>
          <a:p>
            <a:fld id="{ED6696EE-E175-4144-B35C-D4A1B167B917}" type="slidenum">
              <a:rPr lang="en-US" smtClean="0"/>
              <a:t>2</a:t>
            </a:fld>
            <a:endParaRPr lang="en-US"/>
          </a:p>
        </p:txBody>
      </p:sp>
    </p:spTree>
    <p:extLst>
      <p:ext uri="{BB962C8B-B14F-4D97-AF65-F5344CB8AC3E}">
        <p14:creationId xmlns:p14="http://schemas.microsoft.com/office/powerpoint/2010/main" val="428926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Schools across the state will transition to Disability Inclusion before 2025.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Our school will start to transition from [</a:t>
            </a:r>
            <a:r>
              <a:rPr lang="en-AU" b="1" dirty="0">
                <a:highlight>
                  <a:srgbClr val="FFFF00"/>
                </a:highlight>
              </a:rPr>
              <a:t>XXXX</a:t>
            </a:r>
            <a:r>
              <a:rPr lang="en-AU" dirty="0"/>
              <a:t>] (refer to https://www.education.vic.gov.au/school/teachers/learningneeds/Pages/disability-inclusion.aspx for the rollout schedule)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new tiered funding model provides additional investment, and will allow it to be spread evenly to include other groups of students, like those with autism, ADHD, </a:t>
            </a:r>
            <a:r>
              <a:rPr lang="en-AU" dirty="0">
                <a:highlight>
                  <a:srgbClr val="FFFF00"/>
                </a:highlight>
              </a:rPr>
              <a:t>and other learning difficulties</a:t>
            </a:r>
          </a:p>
          <a:p>
            <a:pPr marL="171450" indent="-171450">
              <a:buFont typeface="Arial" panose="020B0604020202020204" pitchFamily="34" charset="0"/>
              <a:buChar char="•"/>
            </a:pPr>
            <a:r>
              <a:rPr lang="en-AU" dirty="0"/>
              <a:t>The Disability Inclusion Profile and tiered funding model will roll out progressively. </a:t>
            </a:r>
          </a:p>
          <a:p>
            <a:pPr marL="171450" indent="-171450">
              <a:buFont typeface="Arial" panose="020B0604020202020204" pitchFamily="34" charset="0"/>
              <a:buChar char="•"/>
            </a:pPr>
            <a:r>
              <a:rPr lang="en-AU" dirty="0"/>
              <a:t>It will replace the current Program for Students with Disabilities (PSD). </a:t>
            </a:r>
          </a:p>
          <a:p>
            <a:pPr marL="171450" indent="-171450">
              <a:buFont typeface="Arial" panose="020B0604020202020204" pitchFamily="34" charset="0"/>
              <a:buChar char="•"/>
            </a:pPr>
            <a:r>
              <a:rPr lang="en-AU" dirty="0"/>
              <a:t>The Disability Inclusion Profile is a strengths-based approach to assess need and work out the individual adjustments for students to help with their learning. Independent facilitators </a:t>
            </a:r>
            <a:r>
              <a:rPr lang="en-AU" dirty="0">
                <a:highlight>
                  <a:srgbClr val="FFFF00"/>
                </a:highlight>
              </a:rPr>
              <a:t>will run the meeting </a:t>
            </a:r>
            <a:r>
              <a:rPr lang="en-AU" dirty="0"/>
              <a:t>and bring together the parents and carers, teachers, and the student themselves. </a:t>
            </a:r>
          </a:p>
          <a:p>
            <a:pPr marL="171450" indent="-171450">
              <a:buFont typeface="Arial" panose="020B0604020202020204" pitchFamily="34" charset="0"/>
              <a:buChar char="•"/>
            </a:pPr>
            <a:r>
              <a:rPr lang="en-AU" dirty="0"/>
              <a:t>There is a number of initiatives that aim to build skills and knowledge in inclusive education. Our teachers and support staff will have access to resources, training and coaching that will allow them to better support students at our school.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696EE-E175-4144-B35C-D4A1B167B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80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new funding model. </a:t>
            </a:r>
          </a:p>
          <a:p>
            <a:endParaRPr lang="en-US" dirty="0"/>
          </a:p>
          <a:p>
            <a:r>
              <a:rPr lang="en-US" b="1" dirty="0"/>
              <a:t>Tier 1 </a:t>
            </a:r>
            <a:r>
              <a:rPr lang="en-US" dirty="0"/>
              <a:t>hasn’t changed. Our school will receive funding as always through our regular budget. </a:t>
            </a:r>
          </a:p>
          <a:p>
            <a:r>
              <a:rPr lang="en-US" b="1" dirty="0"/>
              <a:t>Tier 2 </a:t>
            </a:r>
            <a:r>
              <a:rPr lang="en-US" dirty="0"/>
              <a:t>is school-level funding that </a:t>
            </a:r>
            <a:r>
              <a:rPr lang="en-AU" sz="1200" kern="1200" dirty="0">
                <a:solidFill>
                  <a:schemeClr val="tx1"/>
                </a:solidFill>
                <a:effectLst/>
                <a:latin typeface="+mn-lt"/>
                <a:ea typeface="+mn-ea"/>
                <a:cs typeface="+mn-cs"/>
              </a:rPr>
              <a:t>can be used for: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more training and professional development for teachers and school staff</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getting expert advice about disability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hiring teachers or other staff to help plan and deliver teaching and learning programs and adjustments for students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equipment and resources to support learning</a:t>
            </a:r>
          </a:p>
          <a:p>
            <a:pPr marL="0" lvl="0" indent="0">
              <a:buFont typeface="Arial" panose="020B0604020202020204" pitchFamily="34" charset="0"/>
              <a:buNone/>
            </a:pPr>
            <a:r>
              <a:rPr lang="en-AU" sz="1200" kern="1200" dirty="0">
                <a:solidFill>
                  <a:schemeClr val="tx1"/>
                </a:solidFill>
                <a:effectLst/>
                <a:latin typeface="+mn-lt"/>
                <a:ea typeface="+mn-ea"/>
                <a:cs typeface="+mn-cs"/>
              </a:rPr>
              <a:t>Students who haven’t been eligible for individual funding through the Program for Students with Disabilities (PSD) in the past can benefit from this tier of funding. </a:t>
            </a:r>
          </a:p>
          <a:p>
            <a:r>
              <a:rPr lang="en-AU" sz="1200" b="1" kern="1200" dirty="0">
                <a:solidFill>
                  <a:schemeClr val="tx1"/>
                </a:solidFill>
                <a:effectLst/>
                <a:latin typeface="+mn-lt"/>
                <a:ea typeface="+mn-ea"/>
                <a:cs typeface="+mn-cs"/>
              </a:rPr>
              <a:t>Tier 3 </a:t>
            </a:r>
            <a:r>
              <a:rPr lang="en-AU" sz="1200" kern="1200" dirty="0">
                <a:solidFill>
                  <a:schemeClr val="tx1"/>
                </a:solidFill>
                <a:effectLst/>
                <a:latin typeface="+mn-lt"/>
                <a:ea typeface="+mn-ea"/>
                <a:cs typeface="+mn-cs"/>
              </a:rPr>
              <a:t>is to support individual students who have high and complex needs. Over time, this will replace the PSD. With Disability Inclusion, current supports will continue for students, and more support will be provided if needed. A Disability Inclusion Profile will be created for the student, and this will help determine the support provided. </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696EE-E175-4144-B35C-D4A1B167B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42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Disability Inclusion Profile is based on the World Health Organisation’s International Classification of Functioning.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The profile will help identify the student’s needs and the required adjustments. </a:t>
            </a:r>
          </a:p>
          <a:p>
            <a:pPr marL="171450" indent="-171450">
              <a:buFont typeface="Arial" panose="020B0604020202020204" pitchFamily="34" charset="0"/>
              <a:buChar char="•"/>
            </a:pPr>
            <a:r>
              <a:rPr lang="en-AU" dirty="0"/>
              <a:t>It’s designed </a:t>
            </a:r>
            <a:r>
              <a:rPr lang="en-AU" b="0" dirty="0"/>
              <a:t>to focus on the student. </a:t>
            </a:r>
          </a:p>
          <a:p>
            <a:pPr marL="171450" indent="-171450">
              <a:buFont typeface="Arial" panose="020B0604020202020204" pitchFamily="34" charset="0"/>
              <a:buChar char="•"/>
            </a:pPr>
            <a:r>
              <a:rPr lang="en-AU" b="0" dirty="0"/>
              <a:t>It will bring together all of our knowledge about the child into </a:t>
            </a:r>
            <a:r>
              <a:rPr lang="en-AU" sz="1200" b="0" i="0" kern="1200" dirty="0">
                <a:solidFill>
                  <a:schemeClr val="tx1"/>
                </a:solidFill>
                <a:effectLst/>
                <a:latin typeface="+mn-lt"/>
                <a:ea typeface="+mn-ea"/>
                <a:cs typeface="+mn-cs"/>
              </a:rPr>
              <a:t>a description of a child's strengths and needs and adjustments that are made for the student to help with their participation, engagement and learning at school. </a:t>
            </a:r>
          </a:p>
          <a:p>
            <a:pPr marL="171450" lvl="0" indent="-171450">
              <a:buFont typeface="Arial" panose="020B0604020202020204" pitchFamily="34" charset="0"/>
              <a:buChar char="•"/>
            </a:pPr>
            <a:r>
              <a:rPr lang="en-AU" sz="1200" dirty="0"/>
              <a:t>The report will detail the student’s </a:t>
            </a:r>
            <a:r>
              <a:rPr lang="en-AU" sz="1200" kern="1200" dirty="0">
                <a:solidFill>
                  <a:schemeClr val="tx1"/>
                </a:solidFill>
                <a:effectLst/>
                <a:latin typeface="+mn-lt"/>
                <a:ea typeface="+mn-ea"/>
                <a:cs typeface="+mn-cs"/>
              </a:rPr>
              <a:t>current strengths, aspirations, functional needs and </a:t>
            </a:r>
            <a:r>
              <a:rPr lang="en-GB" sz="1200" kern="1200" dirty="0">
                <a:solidFill>
                  <a:schemeClr val="tx1"/>
                </a:solidFill>
                <a:effectLst/>
                <a:latin typeface="+mn-lt"/>
                <a:ea typeface="+mn-ea"/>
                <a:cs typeface="+mn-cs"/>
              </a:rPr>
              <a:t>adjustments to the learning environment</a:t>
            </a:r>
            <a:endParaRPr lang="en-AU"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The profile will inform personalised funding allocations for students with high needs. This is part of the Tier 3 funding that replaces the PSD.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While not all students who complete a profile will attract personalised funding, the strength-based conversation will inform planning for these children and they may benefit from Tier 2, school-level funding. </a:t>
            </a:r>
            <a:endParaRPr lang="en-AU" dirty="0"/>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A facilitator will help deliver each student’s Disability Inclusion Profile through a Student Support Group meeting. </a:t>
            </a:r>
          </a:p>
          <a:p>
            <a:pPr marL="171450" indent="-171450">
              <a:buFont typeface="Arial" panose="020B0604020202020204" pitchFamily="34" charset="0"/>
              <a:buChar char="•"/>
            </a:pPr>
            <a:r>
              <a:rPr lang="en-AU" sz="1200" b="1" i="0" kern="1200" dirty="0">
                <a:solidFill>
                  <a:schemeClr val="tx1"/>
                </a:solidFill>
                <a:effectLst/>
                <a:latin typeface="+mn-lt"/>
                <a:ea typeface="+mn-ea"/>
                <a:cs typeface="+mn-cs"/>
              </a:rPr>
              <a:t>NOTE FOR SECONDARY SCHOOLS – Some Year 7 students with PSD funding may need to complete a profile in their first year. Students in Years 8-12 with PSD funding have three years in which to complete a profile. </a:t>
            </a:r>
          </a:p>
          <a:p>
            <a:pPr marL="171450" indent="-171450">
              <a:buFont typeface="Arial" panose="020B0604020202020204" pitchFamily="34" charset="0"/>
              <a:buChar char="•"/>
            </a:pPr>
            <a:endParaRPr lang="en-AU"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696EE-E175-4144-B35C-D4A1B167B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28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Some families already participate in Student Support Group meetings. </a:t>
            </a:r>
            <a:r>
              <a:rPr lang="en-AU" sz="1200" kern="1200" dirty="0">
                <a:solidFill>
                  <a:schemeClr val="tx1"/>
                </a:solidFill>
                <a:effectLst/>
                <a:latin typeface="+mn-lt"/>
                <a:ea typeface="+mn-ea"/>
                <a:cs typeface="+mn-cs"/>
              </a:rPr>
              <a:t>A special </a:t>
            </a:r>
            <a:r>
              <a:rPr lang="en-AU" dirty="0"/>
              <a:t>Student Support Group meeting will be held to complete a Disability Inclusion Profile.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a:t>
            </a:r>
            <a:r>
              <a:rPr lang="en-AU" b="0" dirty="0"/>
              <a:t>meeting will consist of parents/carers (and case worker from the Department of Families, Fairness and Housing for students in statutory out-of-home care), the teacher [primary - classroom teacher; secondary - teacher who knows the student best; specialist - the student’s regular teacher or teacher they are most frequently taught by], the student themselves, principal or member of the leadership team, an independent facilitator and others as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[For secondary school students, the student’s teachers and relevant staff will provide input prior to the profile meeting so the teacher who attends has a full picture of the student’s strengths, needs and adjustments across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rgbClr val="004C97"/>
                </a:solidFill>
                <a:latin typeface="Arial" charset="0"/>
                <a:cs typeface="Arial" charset="0"/>
              </a:rPr>
              <a:t>To prepare for the meeting, y</a:t>
            </a:r>
            <a:r>
              <a:rPr lang="en-GB" b="0" dirty="0" err="1">
                <a:solidFill>
                  <a:srgbClr val="004C97"/>
                </a:solidFill>
                <a:latin typeface="Arial" charset="0"/>
                <a:cs typeface="Arial" charset="0"/>
              </a:rPr>
              <a:t>ou</a:t>
            </a:r>
            <a:r>
              <a:rPr lang="en-GB" b="0" dirty="0">
                <a:solidFill>
                  <a:srgbClr val="004C97"/>
                </a:solidFill>
                <a:latin typeface="Arial" charset="0"/>
                <a:cs typeface="Arial" charset="0"/>
              </a:rPr>
              <a:t> may want to spend time thinking about your child’s strengths, aspirations, and functional needs. </a:t>
            </a:r>
          </a:p>
          <a:p>
            <a:endParaRPr lang="en-AU" dirty="0"/>
          </a:p>
          <a:p>
            <a:r>
              <a:rPr lang="en-GB" sz="1200" kern="1200" dirty="0">
                <a:solidFill>
                  <a:schemeClr val="tx1"/>
                </a:solidFill>
                <a:effectLst/>
                <a:latin typeface="+mn-lt"/>
                <a:ea typeface="+mn-ea"/>
                <a:cs typeface="+mn-cs"/>
              </a:rPr>
              <a:t>It is important that students play an active and age-appropriate role in the profile process and contribute to the discussion and decision-making process, either in person or via a trusted adult. </a:t>
            </a:r>
            <a:r>
              <a:rPr lang="en-AU" sz="1200" kern="1200" dirty="0">
                <a:solidFill>
                  <a:schemeClr val="tx1"/>
                </a:solidFill>
                <a:effectLst/>
                <a:latin typeface="+mn-lt"/>
                <a:ea typeface="+mn-ea"/>
                <a:cs typeface="+mn-cs"/>
              </a:rPr>
              <a:t>Students can express their views in the meeting, or they can contribute with photos, video and audio recordings, drawings and other methods.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There is a Student Voice Toolkit and an Inclusive Student Voice Toolkit on the department’s website, which we can send you the links to if you wish.</a:t>
            </a: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696EE-E175-4144-B35C-D4A1B167B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79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mn-lt"/>
                <a:ea typeface="+mn-ea"/>
                <a:cs typeface="+mn-cs"/>
              </a:rPr>
              <a:t>[Secondary schools please note that some Year 7 students may need to do a profile in their first year.]</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Being part of the Disability Inclusion process does not guarantee that a school will receive individual funding to support a student. Individual funding is based on a student’s needs and their school setting.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Disability Inclusion Tier 2 funding allows the school to make better adjustments for all students with disability. Schools can use this funding to hire teachers or other staff to help plan and deliver adjustments for students, purchase equipment and resources to support learning, provide professional learning for staff and get expert advice.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These may be school-wide to support students across the whole school or to address the specific needs of a student.</a:t>
            </a:r>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696EE-E175-4144-B35C-D4A1B167B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91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ighlight>
                  <a:srgbClr val="FFFF00"/>
                </a:highlight>
              </a:rPr>
              <a:t>These </a:t>
            </a:r>
            <a:r>
              <a:rPr lang="en-AU" b="0" i="0" dirty="0">
                <a:highlight>
                  <a:srgbClr val="FFFF00"/>
                </a:highlight>
              </a:rPr>
              <a:t>initiatives will </a:t>
            </a:r>
            <a:r>
              <a:rPr lang="en-AU" sz="1200" b="0" i="0" dirty="0">
                <a:solidFill>
                  <a:schemeClr val="tx2"/>
                </a:solidFill>
                <a:highlight>
                  <a:srgbClr val="FFFF00"/>
                </a:highlight>
                <a:latin typeface="Calibri" panose="020F0502020204030204" pitchFamily="34" charset="0"/>
                <a:cs typeface="Calibri" panose="020F0502020204030204" pitchFamily="34" charset="0"/>
              </a:rPr>
              <a:t>improve the teaching and learning of students with disabilities, as well as improving </a:t>
            </a:r>
            <a:r>
              <a:rPr lang="en-AU" sz="1200" b="0" i="0" dirty="0">
                <a:solidFill>
                  <a:schemeClr val="tx1"/>
                </a:solidFill>
                <a:highlight>
                  <a:srgbClr val="FFFF00"/>
                </a:highlight>
                <a:latin typeface="Calibri" panose="020F0502020204030204" pitchFamily="34" charset="0"/>
                <a:cs typeface="Calibri" panose="020F0502020204030204" pitchFamily="34" charset="0"/>
              </a:rPr>
              <a:t>inclusive practices and cultures in schools. </a:t>
            </a:r>
            <a:endParaRPr lang="en-AU" b="0" i="0" dirty="0">
              <a:highlight>
                <a:srgbClr val="FFFF00"/>
              </a:highlight>
            </a:endParaRPr>
          </a:p>
        </p:txBody>
      </p:sp>
      <p:sp>
        <p:nvSpPr>
          <p:cNvPr id="4" name="Slide Number Placeholder 3"/>
          <p:cNvSpPr>
            <a:spLocks noGrp="1"/>
          </p:cNvSpPr>
          <p:nvPr>
            <p:ph type="sldNum" sz="quarter" idx="5"/>
          </p:nvPr>
        </p:nvSpPr>
        <p:spPr/>
        <p:txBody>
          <a:bodyPr/>
          <a:lstStyle/>
          <a:p>
            <a:fld id="{7DB02E24-9A2B-4FB8-8FEE-B0F32892693C}" type="slidenum">
              <a:rPr lang="en-AU" smtClean="0"/>
              <a:t>8</a:t>
            </a:fld>
            <a:endParaRPr lang="en-AU"/>
          </a:p>
        </p:txBody>
      </p:sp>
    </p:spTree>
    <p:extLst>
      <p:ext uri="{BB962C8B-B14F-4D97-AF65-F5344CB8AC3E}">
        <p14:creationId xmlns:p14="http://schemas.microsoft.com/office/powerpoint/2010/main" val="220671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696EE-E175-4144-B35C-D4A1B167B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132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ront Cover Slide">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7369F2D3-57EE-3F99-BF8D-DCAC5662EEC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31803" y="370045"/>
            <a:ext cx="7811050" cy="790418"/>
          </a:xfrm>
        </p:spPr>
        <p:txBody>
          <a:bodyPr anchor="t">
            <a:normAutofit/>
          </a:bodyPr>
          <a:lstStyle>
            <a:lvl1pPr algn="l">
              <a:defRPr sz="2800"/>
            </a:lvl1pPr>
          </a:lstStyle>
          <a:p>
            <a:r>
              <a:rPr lang="en-US" dirty="0"/>
              <a:t>Click to edit master title style</a:t>
            </a:r>
          </a:p>
        </p:txBody>
      </p:sp>
    </p:spTree>
    <p:extLst>
      <p:ext uri="{BB962C8B-B14F-4D97-AF65-F5344CB8AC3E}">
        <p14:creationId xmlns:p14="http://schemas.microsoft.com/office/powerpoint/2010/main" val="29517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51AC-2F3A-A14C-2E9B-15EA3B2D5E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C4B0506-4A45-2077-C446-0DB6C4463A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939D052-A2A1-536F-CCDB-C80AFAEC3FCC}"/>
              </a:ext>
            </a:extLst>
          </p:cNvPr>
          <p:cNvSpPr>
            <a:spLocks noGrp="1"/>
          </p:cNvSpPr>
          <p:nvPr>
            <p:ph type="dt" sz="half" idx="10"/>
          </p:nvPr>
        </p:nvSpPr>
        <p:spPr/>
        <p:txBody>
          <a:bodyPr/>
          <a:lstStyle/>
          <a:p>
            <a:fld id="{E32C9505-ED14-443F-A177-6E0F7AA46F68}" type="datetimeFigureOut">
              <a:rPr lang="en-AU" smtClean="0"/>
              <a:t>19/04/2024</a:t>
            </a:fld>
            <a:endParaRPr lang="en-AU"/>
          </a:p>
        </p:txBody>
      </p:sp>
      <p:sp>
        <p:nvSpPr>
          <p:cNvPr id="5" name="Footer Placeholder 4">
            <a:extLst>
              <a:ext uri="{FF2B5EF4-FFF2-40B4-BE49-F238E27FC236}">
                <a16:creationId xmlns:a16="http://schemas.microsoft.com/office/drawing/2014/main" id="{44F60CFC-737C-4712-B7E0-97E345C27F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4897E5A-C291-224B-CAA7-B3A4689A3F27}"/>
              </a:ext>
            </a:extLst>
          </p:cNvPr>
          <p:cNvSpPr>
            <a:spLocks noGrp="1"/>
          </p:cNvSpPr>
          <p:nvPr>
            <p:ph type="sldNum" sz="quarter" idx="12"/>
          </p:nvPr>
        </p:nvSpPr>
        <p:spPr/>
        <p:txBody>
          <a:bodyPr/>
          <a:lstStyle/>
          <a:p>
            <a:fld id="{C6D83E25-1E6F-4318-841E-07C9E7DB5D14}" type="slidenum">
              <a:rPr lang="en-AU" smtClean="0"/>
              <a:t>‹#›</a:t>
            </a:fld>
            <a:endParaRPr lang="en-AU"/>
          </a:p>
        </p:txBody>
      </p:sp>
    </p:spTree>
    <p:extLst>
      <p:ext uri="{BB962C8B-B14F-4D97-AF65-F5344CB8AC3E}">
        <p14:creationId xmlns:p14="http://schemas.microsoft.com/office/powerpoint/2010/main" val="105816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31801" y="1520824"/>
            <a:ext cx="11281832" cy="4608514"/>
          </a:xfrm>
          <a:prstGeom prst="rect">
            <a:avLst/>
          </a:prstGeo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629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1" y="1520824"/>
            <a:ext cx="11281832" cy="4608514"/>
          </a:xfrm>
          <a:prstGeom prst="rect">
            <a:avLst/>
          </a:prstGeo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108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2" y="1520825"/>
            <a:ext cx="5376332" cy="4608514"/>
          </a:xfrm>
          <a:prstGeom prst="rect">
            <a:avLst/>
          </a:prstGeom>
        </p:spPr>
        <p:txBody>
          <a:bodyPr/>
          <a:lstStyle>
            <a:lvl1pPr>
              <a:defRPr sz="1600"/>
            </a:lvl1pPr>
            <a:lvl3pPr marL="180000" indent="-180000">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0"/>
          </p:nvPr>
        </p:nvSpPr>
        <p:spPr>
          <a:xfrm>
            <a:off x="6288618" y="1520825"/>
            <a:ext cx="5422900"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37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2" y="1520825"/>
            <a:ext cx="5376332" cy="4608514"/>
          </a:xfrm>
          <a:prstGeom prst="rect">
            <a:avLst/>
          </a:prstGeom>
        </p:spPr>
        <p:txBody>
          <a:bodyPr/>
          <a:lstStyle>
            <a:lvl1pPr>
              <a:defRPr sz="1600"/>
            </a:lvl1pPr>
            <a:lvl3pPr marL="180000" indent="-180000">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0"/>
          </p:nvPr>
        </p:nvSpPr>
        <p:spPr>
          <a:xfrm>
            <a:off x="6288618" y="1520825"/>
            <a:ext cx="5903383"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873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3" y="1520824"/>
            <a:ext cx="3407831" cy="4608514"/>
          </a:xfrm>
          <a:prstGeom prst="rect">
            <a:avLst/>
          </a:prstGeo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4"/>
          </p:nvPr>
        </p:nvSpPr>
        <p:spPr>
          <a:xfrm>
            <a:off x="4320118" y="1520826"/>
            <a:ext cx="3456516"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5"/>
          </p:nvPr>
        </p:nvSpPr>
        <p:spPr>
          <a:xfrm>
            <a:off x="8257117" y="1520826"/>
            <a:ext cx="34544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986999"/>
      </p:ext>
    </p:extLst>
  </p:cSld>
  <p:clrMapOvr>
    <a:masterClrMapping/>
  </p:clrMapOvr>
  <p:extLst>
    <p:ext uri="{DCECCB84-F9BA-43D5-87BE-67443E8EF086}">
      <p15:sldGuideLst xmlns:p15="http://schemas.microsoft.com/office/powerpoint/2012/main">
        <p15:guide id="1" pos="4899">
          <p15:clr>
            <a:srgbClr val="FBAE40"/>
          </p15:clr>
        </p15:guide>
        <p15:guide id="2" pos="52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3" y="1520824"/>
            <a:ext cx="3407831" cy="4608514"/>
          </a:xfrm>
          <a:prstGeom prst="rect">
            <a:avLst/>
          </a:prstGeo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4"/>
          </p:nvPr>
        </p:nvSpPr>
        <p:spPr>
          <a:xfrm>
            <a:off x="4320118" y="1520826"/>
            <a:ext cx="3456516"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5"/>
          </p:nvPr>
        </p:nvSpPr>
        <p:spPr>
          <a:xfrm>
            <a:off x="8257117" y="1520826"/>
            <a:ext cx="3934883"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3820594"/>
      </p:ext>
    </p:extLst>
  </p:cSld>
  <p:clrMapOvr>
    <a:masterClrMapping/>
  </p:clrMapOvr>
  <p:extLst>
    <p:ext uri="{DCECCB84-F9BA-43D5-87BE-67443E8EF086}">
      <p15:sldGuideLst xmlns:p15="http://schemas.microsoft.com/office/powerpoint/2012/main">
        <p15:guide id="1" pos="4899">
          <p15:clr>
            <a:srgbClr val="FBAE40"/>
          </p15:clr>
        </p15:guide>
        <p15:guide id="2" pos="52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hoto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19BBB1-3E18-604B-BFB6-558D743D57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85650" cy="6858000"/>
          </a:xfrm>
          <a:prstGeom prst="rect">
            <a:avLst/>
          </a:prstGeom>
        </p:spPr>
      </p:pic>
      <p:sp>
        <p:nvSpPr>
          <p:cNvPr id="16" name="Text Placeholder 2"/>
          <p:cNvSpPr>
            <a:spLocks noGrp="1"/>
          </p:cNvSpPr>
          <p:nvPr>
            <p:ph type="body" idx="1" hasCustomPrompt="1"/>
          </p:nvPr>
        </p:nvSpPr>
        <p:spPr>
          <a:xfrm>
            <a:off x="431800" y="2673350"/>
            <a:ext cx="5638799" cy="1187450"/>
          </a:xfrm>
          <a:prstGeom prst="rect">
            <a:avLst/>
          </a:prstGeom>
        </p:spPr>
        <p:txBody>
          <a:bodyPr>
            <a:norm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Picture 9">
            <a:extLst>
              <a:ext uri="{FF2B5EF4-FFF2-40B4-BE49-F238E27FC236}">
                <a16:creationId xmlns:a16="http://schemas.microsoft.com/office/drawing/2014/main" id="{4F27EF97-2158-6D49-9FB0-D173E44A03E2}"/>
              </a:ext>
            </a:extLst>
          </p:cNvPr>
          <p:cNvPicPr>
            <a:picLocks noChangeAspect="1"/>
          </p:cNvPicPr>
          <p:nvPr/>
        </p:nvPicPr>
        <p:blipFill>
          <a:blip r:embed="rId3"/>
          <a:srcRect/>
          <a:stretch/>
        </p:blipFill>
        <p:spPr>
          <a:xfrm>
            <a:off x="9279274" y="6318814"/>
            <a:ext cx="2432727" cy="352895"/>
          </a:xfrm>
          <a:prstGeom prst="rect">
            <a:avLst/>
          </a:prstGeom>
        </p:spPr>
      </p:pic>
      <p:pic>
        <p:nvPicPr>
          <p:cNvPr id="11" name="Picture 10">
            <a:extLst>
              <a:ext uri="{FF2B5EF4-FFF2-40B4-BE49-F238E27FC236}">
                <a16:creationId xmlns:a16="http://schemas.microsoft.com/office/drawing/2014/main" id="{AEC90D16-B46D-8145-9329-E0E0D31CDAF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31800" y="6219697"/>
            <a:ext cx="1863000" cy="540000"/>
          </a:xfrm>
          <a:prstGeom prst="rect">
            <a:avLst/>
          </a:prstGeom>
        </p:spPr>
      </p:pic>
    </p:spTree>
    <p:extLst>
      <p:ext uri="{BB962C8B-B14F-4D97-AF65-F5344CB8AC3E}">
        <p14:creationId xmlns:p14="http://schemas.microsoft.com/office/powerpoint/2010/main" val="873006374"/>
      </p:ext>
    </p:extLst>
  </p:cSld>
  <p:clrMapOvr>
    <a:masterClrMapping/>
  </p:clrMapOvr>
  <p:extLst>
    <p:ext uri="{DCECCB84-F9BA-43D5-87BE-67443E8EF086}">
      <p15:sldGuideLst xmlns:p15="http://schemas.microsoft.com/office/powerpoint/2012/main">
        <p15:guide id="1" orient="horz" pos="16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A748BD-538E-1C41-B45B-96DC752D35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85650" cy="6858000"/>
          </a:xfrm>
          <a:prstGeom prst="rect">
            <a:avLst/>
          </a:prstGeom>
        </p:spPr>
      </p:pic>
      <p:sp>
        <p:nvSpPr>
          <p:cNvPr id="3" name="Text Placeholder 2"/>
          <p:cNvSpPr>
            <a:spLocks noGrp="1"/>
          </p:cNvSpPr>
          <p:nvPr>
            <p:ph type="body" idx="1" hasCustomPrompt="1"/>
          </p:nvPr>
        </p:nvSpPr>
        <p:spPr>
          <a:xfrm>
            <a:off x="431800" y="2673350"/>
            <a:ext cx="5376333" cy="1187450"/>
          </a:xfrm>
          <a:prstGeom prst="rect">
            <a:avLst/>
          </a:prstGeom>
        </p:spPr>
        <p:txBody>
          <a:bodyPr>
            <a:norm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id="{0D46F3D5-49DE-0E46-98C6-682A05387D4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31800" y="6219697"/>
            <a:ext cx="1863000" cy="540000"/>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6B792C20-E014-E808-4BC0-08E6677BE1D6}"/>
              </a:ext>
            </a:extLst>
          </p:cNvPr>
          <p:cNvPicPr>
            <a:picLocks noChangeAspect="1"/>
          </p:cNvPicPr>
          <p:nvPr/>
        </p:nvPicPr>
        <p:blipFill>
          <a:blip r:embed="rId4"/>
          <a:stretch>
            <a:fillRect/>
          </a:stretch>
        </p:blipFill>
        <p:spPr>
          <a:xfrm>
            <a:off x="9277029" y="6321214"/>
            <a:ext cx="2434972" cy="353221"/>
          </a:xfrm>
          <a:prstGeom prst="rect">
            <a:avLst/>
          </a:prstGeom>
        </p:spPr>
      </p:pic>
    </p:spTree>
    <p:extLst>
      <p:ext uri="{BB962C8B-B14F-4D97-AF65-F5344CB8AC3E}">
        <p14:creationId xmlns:p14="http://schemas.microsoft.com/office/powerpoint/2010/main" val="328099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1"/>
          </p:nvPr>
        </p:nvSpPr>
        <p:spPr>
          <a:xfrm>
            <a:off x="431800" y="5141913"/>
            <a:ext cx="6853238" cy="1527175"/>
          </a:xfrm>
        </p:spPr>
        <p:txBody>
          <a:bodyPr anchor="b" anchorCtr="0">
            <a:normAutofit/>
          </a:bodyPr>
          <a:lstStyle>
            <a:lvl1pPr>
              <a:defRPr sz="80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Click to edit Master text styles</a:t>
            </a:r>
          </a:p>
        </p:txBody>
      </p:sp>
      <p:pic>
        <p:nvPicPr>
          <p:cNvPr id="5" name="Picture 4">
            <a:extLst>
              <a:ext uri="{FF2B5EF4-FFF2-40B4-BE49-F238E27FC236}">
                <a16:creationId xmlns:a16="http://schemas.microsoft.com/office/drawing/2014/main" id="{5F5E7857-B851-B243-AC24-8A0A96A485C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851163" y="300576"/>
            <a:ext cx="1863000" cy="540000"/>
          </a:xfrm>
          <a:prstGeom prst="rect">
            <a:avLst/>
          </a:prstGeom>
        </p:spPr>
      </p:pic>
      <p:pic>
        <p:nvPicPr>
          <p:cNvPr id="7" name="Picture 6">
            <a:extLst>
              <a:ext uri="{FF2B5EF4-FFF2-40B4-BE49-F238E27FC236}">
                <a16:creationId xmlns:a16="http://schemas.microsoft.com/office/drawing/2014/main" id="{6381E14F-157B-B430-2D14-33E9B67FC01A}"/>
              </a:ext>
            </a:extLst>
          </p:cNvPr>
          <p:cNvPicPr>
            <a:picLocks noChangeAspect="1"/>
          </p:cNvPicPr>
          <p:nvPr/>
        </p:nvPicPr>
        <p:blipFill>
          <a:blip r:embed="rId3"/>
          <a:srcRect/>
          <a:stretch/>
        </p:blipFill>
        <p:spPr>
          <a:xfrm>
            <a:off x="9279274" y="6318814"/>
            <a:ext cx="2432727" cy="352895"/>
          </a:xfrm>
          <a:prstGeom prst="rect">
            <a:avLst/>
          </a:prstGeom>
        </p:spPr>
      </p:pic>
    </p:spTree>
    <p:extLst>
      <p:ext uri="{BB962C8B-B14F-4D97-AF65-F5344CB8AC3E}">
        <p14:creationId xmlns:p14="http://schemas.microsoft.com/office/powerpoint/2010/main" val="196637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372131"/>
            <a:ext cx="11280200" cy="788333"/>
          </a:xfrm>
          <a:prstGeom prst="rect">
            <a:avLst/>
          </a:prstGeom>
        </p:spPr>
        <p:txBody>
          <a:bodyPr vert="horz" lIns="0" tIns="0" rIns="0" bIns="0" rtlCol="0" anchor="t">
            <a:normAutofit/>
          </a:bodyPr>
          <a:lstStyle/>
          <a:p>
            <a:r>
              <a:rPr lang="en-US" dirty="0"/>
              <a:t>Click to edit master title</a:t>
            </a:r>
          </a:p>
        </p:txBody>
      </p:sp>
      <p:sp>
        <p:nvSpPr>
          <p:cNvPr id="15" name="Text Placeholder 14"/>
          <p:cNvSpPr>
            <a:spLocks noGrp="1"/>
          </p:cNvSpPr>
          <p:nvPr>
            <p:ph type="body" idx="1"/>
          </p:nvPr>
        </p:nvSpPr>
        <p:spPr>
          <a:xfrm>
            <a:off x="431800" y="1520824"/>
            <a:ext cx="11280201" cy="460851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txBox="1">
            <a:spLocks/>
          </p:cNvSpPr>
          <p:nvPr/>
        </p:nvSpPr>
        <p:spPr>
          <a:xfrm>
            <a:off x="5804820" y="6315263"/>
            <a:ext cx="58236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z="1200" smtClean="0">
                <a:latin typeface="Arial" charset="0"/>
                <a:ea typeface="Arial" charset="0"/>
                <a:cs typeface="Arial" charset="0"/>
              </a:rPr>
              <a:pPr/>
              <a:t>‹#›</a:t>
            </a:fld>
            <a:endParaRPr lang="en-US" sz="1200" dirty="0">
              <a:latin typeface="Arial" charset="0"/>
              <a:ea typeface="Arial" charset="0"/>
              <a:cs typeface="Arial" charset="0"/>
            </a:endParaRPr>
          </a:p>
        </p:txBody>
      </p:sp>
      <p:pic>
        <p:nvPicPr>
          <p:cNvPr id="7" name="Picture 6">
            <a:extLst>
              <a:ext uri="{FF2B5EF4-FFF2-40B4-BE49-F238E27FC236}">
                <a16:creationId xmlns:a16="http://schemas.microsoft.com/office/drawing/2014/main" id="{16AB4F3A-E4C6-5D4E-8AB5-E3CAC34FB4F8}"/>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31800" y="6219697"/>
            <a:ext cx="1863000" cy="540000"/>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55542BBF-E1B1-FC33-D5D2-5BB24448D374}"/>
              </a:ext>
            </a:extLst>
          </p:cNvPr>
          <p:cNvPicPr>
            <a:picLocks noChangeAspect="1"/>
          </p:cNvPicPr>
          <p:nvPr/>
        </p:nvPicPr>
        <p:blipFill>
          <a:blip r:embed="rId14"/>
          <a:stretch>
            <a:fillRect/>
          </a:stretch>
        </p:blipFill>
        <p:spPr>
          <a:xfrm>
            <a:off x="9277029" y="6321214"/>
            <a:ext cx="2434972" cy="353221"/>
          </a:xfrm>
          <a:prstGeom prst="rect">
            <a:avLst/>
          </a:prstGeom>
        </p:spPr>
      </p:pic>
    </p:spTree>
    <p:extLst>
      <p:ext uri="{BB962C8B-B14F-4D97-AF65-F5344CB8AC3E}">
        <p14:creationId xmlns:p14="http://schemas.microsoft.com/office/powerpoint/2010/main" val="1440887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4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2"/>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2116">
          <p15:clr>
            <a:srgbClr val="F26B43"/>
          </p15:clr>
        </p15:guide>
        <p15:guide id="3" pos="1813">
          <p15:clr>
            <a:srgbClr val="F26B43"/>
          </p15:clr>
        </p15:guide>
        <p15:guide id="4" pos="3961">
          <p15:clr>
            <a:srgbClr val="F26B43"/>
          </p15:clr>
        </p15:guide>
        <p15:guide id="5" pos="3659">
          <p15:clr>
            <a:srgbClr val="F26B43"/>
          </p15:clr>
        </p15:guide>
        <p15:guide id="6" pos="7379">
          <p15:clr>
            <a:srgbClr val="F26B43"/>
          </p15:clr>
        </p15:guide>
        <p15:guide id="7" orient="horz" pos="232">
          <p15:clr>
            <a:srgbClr val="F26B43"/>
          </p15:clr>
        </p15:guide>
        <p15:guide id="8" pos="5836">
          <p15:clr>
            <a:srgbClr val="F26B43"/>
          </p15:clr>
        </p15:guide>
        <p15:guide id="9" pos="5503">
          <p15:clr>
            <a:srgbClr val="F26B43"/>
          </p15:clr>
        </p15:guide>
        <p15:guide id="10" pos="2419">
          <p15:clr>
            <a:srgbClr val="F26B43"/>
          </p15:clr>
        </p15:guide>
        <p15:guide id="11" pos="2721">
          <p15:clr>
            <a:srgbClr val="F26B43"/>
          </p15:clr>
        </p15:guide>
        <p15:guide id="12" orient="horz" pos="731">
          <p15:clr>
            <a:srgbClr val="F26B43"/>
          </p15:clr>
        </p15:guide>
        <p15:guide id="13" orient="horz" pos="958">
          <p15:clr>
            <a:srgbClr val="F26B43"/>
          </p15:clr>
        </p15:guide>
        <p15:guide id="14" orient="horz" pos="4201">
          <p15:clr>
            <a:srgbClr val="F26B43"/>
          </p15:clr>
        </p15:guide>
        <p15:guide id="15" orient="horz" pos="3974">
          <p15:clr>
            <a:srgbClr val="F26B43"/>
          </p15:clr>
        </p15:guide>
        <p15:guide id="16" orient="horz" pos="3861">
          <p15:clr>
            <a:srgbClr val="F26B43"/>
          </p15:clr>
        </p15:guide>
        <p15:guide id="17" orient="horz" pos="2432">
          <p15:clr>
            <a:srgbClr val="F26B43"/>
          </p15:clr>
        </p15:guide>
        <p15:guide id="18" orient="horz" pos="16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7E8571-92FE-0BE6-6DFF-B3B258834638}"/>
              </a:ext>
            </a:extLst>
          </p:cNvPr>
          <p:cNvSpPr>
            <a:spLocks noGrp="1"/>
          </p:cNvSpPr>
          <p:nvPr>
            <p:ph type="ctrTitle"/>
          </p:nvPr>
        </p:nvSpPr>
        <p:spPr>
          <a:xfrm>
            <a:off x="431803" y="370045"/>
            <a:ext cx="7811050" cy="790418"/>
          </a:xfrm>
        </p:spPr>
        <p:txBody>
          <a:bodyPr/>
          <a:lstStyle/>
          <a:p>
            <a:r>
              <a:rPr lang="en-US" sz="2800" dirty="0"/>
              <a:t>Disability Inclusion</a:t>
            </a:r>
            <a:endParaRPr lang="en-US" dirty="0"/>
          </a:p>
        </p:txBody>
      </p:sp>
    </p:spTree>
    <p:extLst>
      <p:ext uri="{BB962C8B-B14F-4D97-AF65-F5344CB8AC3E}">
        <p14:creationId xmlns:p14="http://schemas.microsoft.com/office/powerpoint/2010/main" val="333370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46C7AD-6872-4C23-8E1F-358ADFE75833}"/>
              </a:ext>
            </a:extLst>
          </p:cNvPr>
          <p:cNvSpPr>
            <a:spLocks noGrp="1"/>
          </p:cNvSpPr>
          <p:nvPr>
            <p:ph type="title"/>
          </p:nvPr>
        </p:nvSpPr>
        <p:spPr>
          <a:xfrm>
            <a:off x="431801" y="372131"/>
            <a:ext cx="11280200" cy="788333"/>
          </a:xfrm>
        </p:spPr>
        <p:txBody>
          <a:bodyPr/>
          <a:lstStyle/>
          <a:p>
            <a:r>
              <a:rPr lang="en-AU"/>
              <a:t>Acknowledgement of Country </a:t>
            </a:r>
            <a:endParaRPr lang="en-AU" dirty="0"/>
          </a:p>
        </p:txBody>
      </p:sp>
      <p:sp>
        <p:nvSpPr>
          <p:cNvPr id="9" name="Content Placeholder 2">
            <a:extLst>
              <a:ext uri="{FF2B5EF4-FFF2-40B4-BE49-F238E27FC236}">
                <a16:creationId xmlns:a16="http://schemas.microsoft.com/office/drawing/2014/main" id="{FB8D20B3-A726-4D12-BBED-8C02E4F244C9}"/>
              </a:ext>
            </a:extLst>
          </p:cNvPr>
          <p:cNvSpPr>
            <a:spLocks noGrp="1"/>
          </p:cNvSpPr>
          <p:nvPr>
            <p:ph idx="1"/>
          </p:nvPr>
        </p:nvSpPr>
        <p:spPr>
          <a:xfrm>
            <a:off x="400652" y="1053581"/>
            <a:ext cx="4212912" cy="4608514"/>
          </a:xfrm>
        </p:spPr>
        <p:txBody>
          <a:bodyPr/>
          <a:lstStyle/>
          <a:p>
            <a:pPr>
              <a:spcAft>
                <a:spcPts val="600"/>
              </a:spcAft>
            </a:pPr>
            <a:r>
              <a:rPr lang="en-GB" sz="2800" i="1">
                <a:effectLst/>
                <a:latin typeface="Arial" panose="020B0604020202020204" pitchFamily="34" charset="0"/>
                <a:ea typeface="Arial" panose="020B0604020202020204" pitchFamily="34" charset="0"/>
                <a:cs typeface="Times New Roman" panose="02020603050405020304" pitchFamily="18" charset="0"/>
              </a:rPr>
              <a:t>I acknowledge the Traditional Owners of the land on which we meet, and pay my respects to their Elders past, present and emerging.</a:t>
            </a:r>
            <a:endParaRPr lang="en-AU" sz="2800">
              <a:effectLst/>
              <a:latin typeface="Arial" panose="020B0604020202020204" pitchFamily="34" charset="0"/>
              <a:ea typeface="Arial" panose="020B0604020202020204" pitchFamily="34" charset="0"/>
              <a:cs typeface="Times New Roman" panose="02020603050405020304" pitchFamily="18" charset="0"/>
            </a:endParaRPr>
          </a:p>
          <a:p>
            <a:endParaRPr lang="en-AU" dirty="0"/>
          </a:p>
        </p:txBody>
      </p:sp>
      <p:pic>
        <p:nvPicPr>
          <p:cNvPr id="10" name="Picture 9" descr="A picture containing logo&#10;">
            <a:extLst>
              <a:ext uri="{FF2B5EF4-FFF2-40B4-BE49-F238E27FC236}">
                <a16:creationId xmlns:a16="http://schemas.microsoft.com/office/drawing/2014/main" id="{33E46157-95E0-4A61-BCD7-AA9B5208A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62" y="4812913"/>
            <a:ext cx="1806084" cy="1204154"/>
          </a:xfrm>
          <a:prstGeom prst="rect">
            <a:avLst/>
          </a:prstGeom>
        </p:spPr>
      </p:pic>
      <p:pic>
        <p:nvPicPr>
          <p:cNvPr id="11" name="Picture 10" descr="Icon, flag">
            <a:extLst>
              <a:ext uri="{FF2B5EF4-FFF2-40B4-BE49-F238E27FC236}">
                <a16:creationId xmlns:a16="http://schemas.microsoft.com/office/drawing/2014/main" id="{7E488510-1B7B-4440-9BAB-30E953355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3235" y="4876356"/>
            <a:ext cx="1805868" cy="1204153"/>
          </a:xfrm>
          <a:prstGeom prst="rect">
            <a:avLst/>
          </a:prstGeom>
        </p:spPr>
      </p:pic>
      <p:pic>
        <p:nvPicPr>
          <p:cNvPr id="6" name="Picture 5" descr="Artwork by students from Barwon Valley Special School - Zackery Kenyon, Xavier Thomas, Chester McKenzie and Connor Brooks &#10;">
            <a:extLst>
              <a:ext uri="{FF2B5EF4-FFF2-40B4-BE49-F238E27FC236}">
                <a16:creationId xmlns:a16="http://schemas.microsoft.com/office/drawing/2014/main" id="{B87E56E2-ACA2-656A-B7E7-B2FA85F52C40}"/>
              </a:ext>
            </a:extLst>
          </p:cNvPr>
          <p:cNvPicPr>
            <a:picLocks noChangeAspect="1"/>
          </p:cNvPicPr>
          <p:nvPr/>
        </p:nvPicPr>
        <p:blipFill>
          <a:blip r:embed="rId5"/>
          <a:stretch>
            <a:fillRect/>
          </a:stretch>
        </p:blipFill>
        <p:spPr>
          <a:xfrm>
            <a:off x="6329083" y="1252413"/>
            <a:ext cx="5431115" cy="3856035"/>
          </a:xfrm>
          <a:prstGeom prst="rect">
            <a:avLst/>
          </a:prstGeom>
        </p:spPr>
      </p:pic>
      <p:sp>
        <p:nvSpPr>
          <p:cNvPr id="7" name="Text Box 2">
            <a:extLst>
              <a:ext uri="{FF2B5EF4-FFF2-40B4-BE49-F238E27FC236}">
                <a16:creationId xmlns:a16="http://schemas.microsoft.com/office/drawing/2014/main" id="{14F89FD3-F89F-9C2A-FB1D-C02BBCB1719F}"/>
              </a:ext>
            </a:extLst>
          </p:cNvPr>
          <p:cNvSpPr txBox="1">
            <a:spLocks noChangeArrowheads="1"/>
          </p:cNvSpPr>
          <p:nvPr/>
        </p:nvSpPr>
        <p:spPr bwMode="auto">
          <a:xfrm>
            <a:off x="6383868" y="5167702"/>
            <a:ext cx="5431116" cy="52322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600"/>
              </a:spcAft>
            </a:pPr>
            <a:r>
              <a:rPr lang="en-GB" sz="1400" dirty="0">
                <a:effectLst/>
                <a:latin typeface="Arial" panose="020B0604020202020204" pitchFamily="34" charset="0"/>
                <a:ea typeface="Arial" panose="020B0604020202020204" pitchFamily="34" charset="0"/>
                <a:cs typeface="Times New Roman" panose="02020603050405020304" pitchFamily="18" charset="0"/>
              </a:rPr>
              <a:t>Artwork by students from Barwon Valley Special School - Zackery Kenyon, Xavier Thomas, Chester McKenzie and Connor Brooks </a:t>
            </a:r>
            <a:endParaRPr lang="en-AU" sz="24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823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372131"/>
            <a:ext cx="11280200" cy="447019"/>
          </a:xfrm>
        </p:spPr>
        <p:txBody>
          <a:bodyPr>
            <a:normAutofit/>
          </a:bodyPr>
          <a:lstStyle/>
          <a:p>
            <a:pPr lvl="0">
              <a:lnSpc>
                <a:spcPct val="120000"/>
              </a:lnSpc>
            </a:pPr>
            <a:r>
              <a:rPr lang="en-AU" dirty="0"/>
              <a:t>Key parts of Disability Inclusion</a:t>
            </a:r>
          </a:p>
        </p:txBody>
      </p:sp>
      <p:sp>
        <p:nvSpPr>
          <p:cNvPr id="4" name="Content Placeholder 3"/>
          <p:cNvSpPr>
            <a:spLocks noGrp="1"/>
          </p:cNvSpPr>
          <p:nvPr>
            <p:ph sz="quarter" idx="10"/>
          </p:nvPr>
        </p:nvSpPr>
        <p:spPr>
          <a:xfrm>
            <a:off x="431801" y="940526"/>
            <a:ext cx="11280200" cy="5545343"/>
          </a:xfrm>
        </p:spPr>
        <p:txBody>
          <a:bodyPr>
            <a:normAutofit/>
          </a:bodyPr>
          <a:lstStyle/>
          <a:p>
            <a:pPr>
              <a:lnSpc>
                <a:spcPct val="120000"/>
              </a:lnSpc>
            </a:pPr>
            <a:r>
              <a:rPr lang="en-AU" dirty="0"/>
              <a:t>A new tiered funding model </a:t>
            </a:r>
          </a:p>
          <a:p>
            <a:pPr>
              <a:lnSpc>
                <a:spcPct val="120000"/>
              </a:lnSpc>
            </a:pPr>
            <a:r>
              <a:rPr lang="en-AU" b="0" dirty="0">
                <a:solidFill>
                  <a:schemeClr val="tx1"/>
                </a:solidFill>
              </a:rPr>
              <a:t>A new funding model is being rolled out with more investment to help us support inclusive practices. The model will allow us to make the adjustments our students need to help with their participation, engagement and learning at school. It provides additional investment that our school can use to support groups of students like those with autism, ADHD and other learning difficulties. </a:t>
            </a:r>
          </a:p>
          <a:p>
            <a:pPr lvl="0">
              <a:lnSpc>
                <a:spcPct val="120000"/>
              </a:lnSpc>
            </a:pPr>
            <a:r>
              <a:rPr lang="en-AU" dirty="0"/>
              <a:t>A new Disability Inclusion Profile </a:t>
            </a:r>
          </a:p>
          <a:p>
            <a:pPr lvl="0">
              <a:lnSpc>
                <a:spcPct val="120000"/>
              </a:lnSpc>
            </a:pPr>
            <a:r>
              <a:rPr lang="en-AU" b="0" dirty="0">
                <a:solidFill>
                  <a:schemeClr val="tx1"/>
                </a:solidFill>
                <a:latin typeface="+mn-lt"/>
                <a:ea typeface="+mn-ea"/>
                <a:cs typeface="+mn-cs"/>
              </a:rPr>
              <a:t>The profile will help our school and families identify the strengths, needs and educational adjustments we can make to help students with disability. </a:t>
            </a:r>
          </a:p>
          <a:p>
            <a:pPr lvl="0">
              <a:lnSpc>
                <a:spcPct val="120000"/>
              </a:lnSpc>
            </a:pPr>
            <a:r>
              <a:rPr lang="en-AU" b="0" dirty="0">
                <a:solidFill>
                  <a:schemeClr val="tx1"/>
                </a:solidFill>
                <a:latin typeface="+mn-lt"/>
                <a:ea typeface="+mn-ea"/>
                <a:cs typeface="+mn-cs"/>
              </a:rPr>
              <a:t>The profile will be completed with the support of key people who understand the student’s education and support needs. An independent facilitator will help us work through the profile with families. </a:t>
            </a:r>
          </a:p>
          <a:p>
            <a:pPr lvl="0">
              <a:lnSpc>
                <a:spcPct val="120000"/>
              </a:lnSpc>
            </a:pPr>
            <a:r>
              <a:rPr lang="en-AU" dirty="0"/>
              <a:t>Investment in building skills and knowledge in inclusive education </a:t>
            </a:r>
          </a:p>
          <a:p>
            <a:pPr lvl="0">
              <a:lnSpc>
                <a:spcPct val="120000"/>
              </a:lnSpc>
            </a:pPr>
            <a:r>
              <a:rPr lang="en-AU" b="0" dirty="0">
                <a:solidFill>
                  <a:schemeClr val="tx1"/>
                </a:solidFill>
              </a:rPr>
              <a:t>A range of new activities and supports will build the knowledge and skills of our school’s workforce. This means our school staff will have more access to specialist expertise, coaching, professional learning and support.</a:t>
            </a:r>
          </a:p>
        </p:txBody>
      </p:sp>
      <p:sp>
        <p:nvSpPr>
          <p:cNvPr id="5" name="Rectangle 4">
            <a:extLst>
              <a:ext uri="{FF2B5EF4-FFF2-40B4-BE49-F238E27FC236}">
                <a16:creationId xmlns:a16="http://schemas.microsoft.com/office/drawing/2014/main" id="{8ABC84A2-7AE8-4264-99D6-CFD52D30C7F8}"/>
              </a:ext>
            </a:extLst>
          </p:cNvPr>
          <p:cNvSpPr/>
          <p:nvPr/>
        </p:nvSpPr>
        <p:spPr>
          <a:xfrm>
            <a:off x="383601" y="5579795"/>
            <a:ext cx="11328399" cy="61425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AU" sz="1600" b="1" dirty="0">
                <a:solidFill>
                  <a:srgbClr val="004C97"/>
                </a:solidFill>
                <a:latin typeface="Arial" charset="0"/>
                <a:cs typeface="Arial" charset="0"/>
              </a:rPr>
              <a:t>Our school must make reasonable adjustments to ensure students with disability can access and participate in education on the same basis as students without disability. </a:t>
            </a:r>
          </a:p>
        </p:txBody>
      </p:sp>
    </p:spTree>
    <p:extLst>
      <p:ext uri="{BB962C8B-B14F-4D97-AF65-F5344CB8AC3E}">
        <p14:creationId xmlns:p14="http://schemas.microsoft.com/office/powerpoint/2010/main" val="47776001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152FF-0058-4F28-A044-1BB04D9177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2309" y="2419894"/>
            <a:ext cx="3193504" cy="3754874"/>
          </a:xfrm>
          <a:prstGeom prst="rect">
            <a:avLst/>
          </a:prstGeom>
        </p:spPr>
      </p:pic>
      <p:sp>
        <p:nvSpPr>
          <p:cNvPr id="21" name="Title 1">
            <a:extLst>
              <a:ext uri="{FF2B5EF4-FFF2-40B4-BE49-F238E27FC236}">
                <a16:creationId xmlns:a16="http://schemas.microsoft.com/office/drawing/2014/main" id="{61F219B9-A805-45E0-B8B6-DBAE20C0C4A0}"/>
              </a:ext>
            </a:extLst>
          </p:cNvPr>
          <p:cNvSpPr txBox="1">
            <a:spLocks noGrp="1"/>
          </p:cNvSpPr>
          <p:nvPr>
            <p:ph type="title" idx="4294967295"/>
          </p:nvPr>
        </p:nvSpPr>
        <p:spPr>
          <a:xfrm>
            <a:off x="431801" y="372131"/>
            <a:ext cx="11280200" cy="4470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i="0"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1" i="0" u="none" strike="noStrike" kern="1200" cap="none" spc="0" normalizeH="0" baseline="0" noProof="0" dirty="0">
                <a:ln>
                  <a:noFill/>
                </a:ln>
                <a:solidFill>
                  <a:srgbClr val="201547"/>
                </a:solidFill>
                <a:effectLst/>
                <a:uLnTx/>
                <a:uFillTx/>
                <a:latin typeface="Arial" charset="0"/>
                <a:ea typeface="Arial" charset="0"/>
                <a:cs typeface="Arial" charset="0"/>
              </a:rPr>
              <a:t>Disability Inclusion Funding Model</a:t>
            </a:r>
            <a:endParaRPr kumimoji="0" lang="en-US" sz="2400" b="1" i="0" u="none" strike="noStrike" kern="1200" cap="none" spc="0" normalizeH="0" baseline="0" noProof="0" dirty="0">
              <a:ln>
                <a:noFill/>
              </a:ln>
              <a:solidFill>
                <a:srgbClr val="201547"/>
              </a:solidFill>
              <a:effectLst/>
              <a:uLnTx/>
              <a:uFillTx/>
              <a:latin typeface="Arial" charset="0"/>
              <a:ea typeface="Arial" charset="0"/>
              <a:cs typeface="Arial" charset="0"/>
            </a:endParaRPr>
          </a:p>
        </p:txBody>
      </p:sp>
      <p:sp>
        <p:nvSpPr>
          <p:cNvPr id="5" name="TextBox 4">
            <a:extLst>
              <a:ext uri="{FF2B5EF4-FFF2-40B4-BE49-F238E27FC236}">
                <a16:creationId xmlns:a16="http://schemas.microsoft.com/office/drawing/2014/main" id="{AA6E9972-F247-491A-AB44-4D3F19AEE3A9}"/>
              </a:ext>
            </a:extLst>
          </p:cNvPr>
          <p:cNvSpPr txBox="1"/>
          <p:nvPr/>
        </p:nvSpPr>
        <p:spPr>
          <a:xfrm>
            <a:off x="300305" y="938424"/>
            <a:ext cx="1159138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solidFill>
                  <a:srgbClr val="004C97"/>
                </a:solidFill>
                <a:latin typeface="Arial" charset="0"/>
                <a:cs typeface="Arial" charset="0"/>
              </a:rPr>
              <a:t>The funding model has three tiers of funding and support, based on the level of need and the adjustments required to support a student’s learning and participation at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1" dirty="0">
              <a:solidFill>
                <a:srgbClr val="004C97"/>
              </a:solidFill>
              <a:latin typeface="Arial" charset="0"/>
              <a:cs typeface="Arial" charset="0"/>
            </a:endParaRPr>
          </a:p>
        </p:txBody>
      </p:sp>
      <p:sp>
        <p:nvSpPr>
          <p:cNvPr id="49" name="TextBox 48">
            <a:extLst>
              <a:ext uri="{FF2B5EF4-FFF2-40B4-BE49-F238E27FC236}">
                <a16:creationId xmlns:a16="http://schemas.microsoft.com/office/drawing/2014/main" id="{2F878A9F-B65A-4D57-B10E-FA2A6DEE0922}"/>
              </a:ext>
            </a:extLst>
          </p:cNvPr>
          <p:cNvSpPr txBox="1"/>
          <p:nvPr/>
        </p:nvSpPr>
        <p:spPr>
          <a:xfrm>
            <a:off x="1723899" y="2419894"/>
            <a:ext cx="1512402"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700" b="1" i="0" u="none" strike="noStrike" kern="1200" cap="none" spc="0" normalizeH="0" baseline="0" noProof="0" dirty="0">
                <a:ln>
                  <a:noFill/>
                </a:ln>
                <a:solidFill>
                  <a:srgbClr val="004C97"/>
                </a:solidFill>
                <a:effectLst/>
                <a:uLnTx/>
                <a:uFillTx/>
                <a:latin typeface="Arial" charset="0"/>
                <a:ea typeface="+mn-ea"/>
                <a:cs typeface="Arial" charset="0"/>
              </a:rPr>
              <a:t>Tier 1</a:t>
            </a:r>
          </a:p>
        </p:txBody>
      </p:sp>
      <p:sp>
        <p:nvSpPr>
          <p:cNvPr id="47" name="TextBox 46">
            <a:extLst>
              <a:ext uri="{FF2B5EF4-FFF2-40B4-BE49-F238E27FC236}">
                <a16:creationId xmlns:a16="http://schemas.microsoft.com/office/drawing/2014/main" id="{DB68F91D-CBF8-45BB-B9E0-A34483A9F61B}"/>
              </a:ext>
            </a:extLst>
          </p:cNvPr>
          <p:cNvSpPr txBox="1"/>
          <p:nvPr/>
        </p:nvSpPr>
        <p:spPr>
          <a:xfrm>
            <a:off x="1531879" y="2951543"/>
            <a:ext cx="28945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201547"/>
                </a:solidFill>
                <a:effectLst/>
                <a:uLnTx/>
                <a:uFillTx/>
                <a:latin typeface="Arial" panose="020B0604020202020204"/>
                <a:ea typeface="+mn-ea"/>
                <a:cs typeface="+mn-cs"/>
              </a:rPr>
              <a:t>There is </a:t>
            </a:r>
            <a:r>
              <a:rPr lang="en-AU" sz="1500" dirty="0">
                <a:solidFill>
                  <a:srgbClr val="201547"/>
                </a:solidFill>
                <a:latin typeface="Arial" panose="020B0604020202020204"/>
              </a:rPr>
              <a:t>no change to t</a:t>
            </a:r>
            <a:r>
              <a:rPr kumimoji="0" lang="en-AU" sz="1500" b="0" i="0" u="none" strike="noStrike" kern="1200" cap="none" spc="0" normalizeH="0" baseline="0" noProof="0" dirty="0">
                <a:ln>
                  <a:noFill/>
                </a:ln>
                <a:solidFill>
                  <a:srgbClr val="201547"/>
                </a:solidFill>
                <a:effectLst/>
                <a:uLnTx/>
                <a:uFillTx/>
                <a:latin typeface="Arial" panose="020B0604020202020204"/>
                <a:ea typeface="+mn-ea"/>
                <a:cs typeface="+mn-cs"/>
              </a:rPr>
              <a:t>he universal funding tier for all students (Student Resource Package). </a:t>
            </a:r>
          </a:p>
        </p:txBody>
      </p:sp>
      <p:sp>
        <p:nvSpPr>
          <p:cNvPr id="45" name="TextBox 44">
            <a:extLst>
              <a:ext uri="{FF2B5EF4-FFF2-40B4-BE49-F238E27FC236}">
                <a16:creationId xmlns:a16="http://schemas.microsoft.com/office/drawing/2014/main" id="{F7E06C42-E41C-4589-B125-7ACB6FA21F1A}"/>
              </a:ext>
            </a:extLst>
          </p:cNvPr>
          <p:cNvSpPr txBox="1"/>
          <p:nvPr/>
        </p:nvSpPr>
        <p:spPr>
          <a:xfrm>
            <a:off x="5716861" y="2408677"/>
            <a:ext cx="75827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700" b="1" i="0" u="none" strike="noStrike" kern="1200" cap="none" spc="0" normalizeH="0" baseline="0" noProof="0" dirty="0">
                <a:ln>
                  <a:noFill/>
                </a:ln>
                <a:solidFill>
                  <a:srgbClr val="004C97"/>
                </a:solidFill>
                <a:effectLst/>
                <a:uLnTx/>
                <a:uFillTx/>
                <a:latin typeface="Arial" charset="0"/>
                <a:ea typeface="+mn-ea"/>
                <a:cs typeface="Arial" charset="0"/>
              </a:rPr>
              <a:t>Tier 2</a:t>
            </a:r>
          </a:p>
        </p:txBody>
      </p:sp>
      <p:sp>
        <p:nvSpPr>
          <p:cNvPr id="43" name="TextBox 42">
            <a:extLst>
              <a:ext uri="{FF2B5EF4-FFF2-40B4-BE49-F238E27FC236}">
                <a16:creationId xmlns:a16="http://schemas.microsoft.com/office/drawing/2014/main" id="{C98E2ABA-C194-468C-B5E3-97D11BDEE716}"/>
              </a:ext>
            </a:extLst>
          </p:cNvPr>
          <p:cNvSpPr txBox="1"/>
          <p:nvPr/>
        </p:nvSpPr>
        <p:spPr>
          <a:xfrm>
            <a:off x="4679079" y="2946635"/>
            <a:ext cx="3592118"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201547"/>
                </a:solidFill>
                <a:effectLst/>
                <a:uLnTx/>
                <a:uFillTx/>
                <a:latin typeface="Arial" panose="020B0604020202020204"/>
                <a:ea typeface="+mn-ea"/>
                <a:cs typeface="+mn-cs"/>
              </a:rPr>
              <a:t>The funding will support more students with disability through adapted teaching, targeted support and school-level adjustments.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500" b="0" i="0" u="none" strike="noStrike" kern="1200" cap="none" spc="0" normalizeH="0" baseline="0" noProof="0" dirty="0">
              <a:ln>
                <a:noFill/>
              </a:ln>
              <a:solidFill>
                <a:srgbClr val="20154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201547"/>
                </a:solidFill>
                <a:effectLst/>
                <a:uLnTx/>
                <a:uFillTx/>
                <a:latin typeface="Arial" panose="020B0604020202020204"/>
                <a:ea typeface="+mn-ea"/>
                <a:cs typeface="+mn-cs"/>
              </a:rPr>
              <a:t>This funding is formula-based. It will provide our school with a flexible, sustainable and predictable funding source for adjustments.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500" b="0" i="0" u="none" strike="noStrike" kern="1200" cap="none" spc="0" normalizeH="0" baseline="0" noProof="0" dirty="0">
              <a:ln>
                <a:noFill/>
              </a:ln>
              <a:solidFill>
                <a:srgbClr val="20154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201547"/>
                </a:solidFill>
                <a:effectLst/>
                <a:uLnTx/>
                <a:uFillTx/>
                <a:latin typeface="Arial" panose="020B0604020202020204"/>
                <a:ea typeface="+mn-ea"/>
                <a:cs typeface="+mn-cs"/>
              </a:rPr>
              <a:t>The funding is not for individual students. All students can benefit from this funding and do not need to do anything to access it. </a:t>
            </a:r>
          </a:p>
        </p:txBody>
      </p:sp>
      <p:sp>
        <p:nvSpPr>
          <p:cNvPr id="33" name="TextBox 32">
            <a:extLst>
              <a:ext uri="{FF2B5EF4-FFF2-40B4-BE49-F238E27FC236}">
                <a16:creationId xmlns:a16="http://schemas.microsoft.com/office/drawing/2014/main" id="{472C9AFE-A243-4702-8B1A-1F4F0E5F7BD0}"/>
              </a:ext>
            </a:extLst>
          </p:cNvPr>
          <p:cNvSpPr txBox="1"/>
          <p:nvPr/>
        </p:nvSpPr>
        <p:spPr>
          <a:xfrm>
            <a:off x="9382776" y="2334030"/>
            <a:ext cx="1007140"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700" b="1" i="0" u="none" strike="noStrike" kern="1200" cap="none" spc="0" normalizeH="0" baseline="0" noProof="0" dirty="0">
                <a:ln>
                  <a:noFill/>
                </a:ln>
                <a:solidFill>
                  <a:srgbClr val="004C97"/>
                </a:solidFill>
                <a:effectLst/>
                <a:uLnTx/>
                <a:uFillTx/>
                <a:latin typeface="Arial" charset="0"/>
                <a:ea typeface="+mn-ea"/>
                <a:cs typeface="Arial" charset="0"/>
              </a:rPr>
              <a:t>Tier 3</a:t>
            </a:r>
          </a:p>
        </p:txBody>
      </p:sp>
      <p:sp>
        <p:nvSpPr>
          <p:cNvPr id="31" name="TextBox 30">
            <a:extLst>
              <a:ext uri="{FF2B5EF4-FFF2-40B4-BE49-F238E27FC236}">
                <a16:creationId xmlns:a16="http://schemas.microsoft.com/office/drawing/2014/main" id="{56E77225-3CEE-4DB3-BC10-E991FD12249F}"/>
              </a:ext>
            </a:extLst>
          </p:cNvPr>
          <p:cNvSpPr txBox="1"/>
          <p:nvPr/>
        </p:nvSpPr>
        <p:spPr>
          <a:xfrm>
            <a:off x="8681663" y="2951093"/>
            <a:ext cx="3193505" cy="3262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201547"/>
                </a:solidFill>
                <a:effectLst/>
                <a:uLnTx/>
                <a:uFillTx/>
                <a:latin typeface="Arial" panose="020B0604020202020204"/>
                <a:ea typeface="+mn-ea"/>
                <a:cs typeface="+mn-cs"/>
              </a:rPr>
              <a:t>The third tier will broadly replace the funding our school receives through the Program for Students with Disability.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500" b="0" i="0" u="none" strike="noStrike" kern="1200" cap="none" spc="0" normalizeH="0" baseline="0" noProof="0" dirty="0">
              <a:ln>
                <a:noFill/>
              </a:ln>
              <a:solidFill>
                <a:srgbClr val="20154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500" b="0" i="0" u="none" strike="noStrike" kern="1200" cap="none" spc="0" normalizeH="0" baseline="0" noProof="0" dirty="0">
                <a:ln>
                  <a:noFill/>
                </a:ln>
                <a:solidFill>
                  <a:srgbClr val="201547"/>
                </a:solidFill>
                <a:effectLst/>
                <a:uLnTx/>
                <a:uFillTx/>
                <a:latin typeface="Arial" panose="020B0604020202020204"/>
                <a:ea typeface="+mn-ea"/>
                <a:cs typeface="+mn-cs"/>
              </a:rPr>
              <a:t>It will ensure students with the highest needs continue to receive the personalised support they need – identified through the new Disability Inclusion Profile.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20154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20154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20154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201547"/>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645FD78B-0088-4FF8-9DD9-66079BF27293}"/>
              </a:ext>
              <a:ext uri="{C183D7F6-B498-43B3-948B-1728B52AA6E4}">
                <adec:decorative xmlns:adec="http://schemas.microsoft.com/office/drawing/2017/decorative" val="1"/>
              </a:ext>
            </a:extLst>
          </p:cNvPr>
          <p:cNvCxnSpPr>
            <a:cxnSpLocks/>
          </p:cNvCxnSpPr>
          <p:nvPr/>
        </p:nvCxnSpPr>
        <p:spPr>
          <a:xfrm>
            <a:off x="1531879" y="2737085"/>
            <a:ext cx="10021946"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5924189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eatures of the Disability Inclusion Profile are: &#10;strength based"/>
          <p:cNvSpPr>
            <a:spLocks noGrp="1"/>
          </p:cNvSpPr>
          <p:nvPr>
            <p:ph type="title"/>
          </p:nvPr>
        </p:nvSpPr>
        <p:spPr>
          <a:xfrm>
            <a:off x="431801" y="372131"/>
            <a:ext cx="11280200" cy="447019"/>
          </a:xfrm>
        </p:spPr>
        <p:txBody>
          <a:bodyPr>
            <a:normAutofit/>
          </a:bodyPr>
          <a:lstStyle/>
          <a:p>
            <a:r>
              <a:rPr lang="en-AU" dirty="0"/>
              <a:t>The Disability Inclusion Profile </a:t>
            </a:r>
            <a:endParaRPr lang="en-US" dirty="0"/>
          </a:p>
        </p:txBody>
      </p:sp>
      <p:sp>
        <p:nvSpPr>
          <p:cNvPr id="8" name="Rectangle 7">
            <a:extLst>
              <a:ext uri="{FF2B5EF4-FFF2-40B4-BE49-F238E27FC236}">
                <a16:creationId xmlns:a16="http://schemas.microsoft.com/office/drawing/2014/main" id="{2FC42A5F-7D1C-45DB-856F-EFFFE9DFE485}"/>
              </a:ext>
              <a:ext uri="{C183D7F6-B498-43B3-948B-1728B52AA6E4}">
                <adec:decorative xmlns:adec="http://schemas.microsoft.com/office/drawing/2017/decorative" val="1"/>
              </a:ext>
            </a:extLst>
          </p:cNvPr>
          <p:cNvSpPr/>
          <p:nvPr/>
        </p:nvSpPr>
        <p:spPr>
          <a:xfrm>
            <a:off x="8539566" y="167638"/>
            <a:ext cx="3227908" cy="645420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A6E9972-F247-491A-AB44-4D3F19AEE3A9}"/>
              </a:ext>
            </a:extLst>
          </p:cNvPr>
          <p:cNvSpPr txBox="1"/>
          <p:nvPr/>
        </p:nvSpPr>
        <p:spPr>
          <a:xfrm>
            <a:off x="376328" y="819150"/>
            <a:ext cx="7952756" cy="5093702"/>
          </a:xfrm>
          <a:prstGeom prst="rect">
            <a:avLst/>
          </a:prstGeom>
          <a:noFill/>
        </p:spPr>
        <p:txBody>
          <a:bodyPr wrap="square" rtlCol="0">
            <a:spAutoFit/>
          </a:bodyPr>
          <a:lstStyle/>
          <a:p>
            <a:pPr>
              <a:spcAft>
                <a:spcPts val="600"/>
              </a:spcAft>
              <a:defRPr/>
            </a:pPr>
            <a:r>
              <a:rPr lang="en-AU" sz="1500" dirty="0">
                <a:solidFill>
                  <a:srgbClr val="201547"/>
                </a:solidFill>
                <a:latin typeface="Arial" panose="020B0604020202020204"/>
              </a:rPr>
              <a:t>A </a:t>
            </a:r>
            <a:r>
              <a:rPr lang="en-AU" sz="1500" dirty="0">
                <a:latin typeface="Arial" panose="020B0604020202020204" pitchFamily="34" charset="0"/>
                <a:cs typeface="Times New Roman" panose="02020603050405020304" pitchFamily="18" charset="0"/>
              </a:rPr>
              <a:t>Disability Inclusion Profile </a:t>
            </a:r>
            <a:r>
              <a:rPr lang="en-GB" sz="1500" dirty="0">
                <a:latin typeface="Arial" panose="020B0604020202020204" pitchFamily="34" charset="0"/>
                <a:cs typeface="Times New Roman" panose="02020603050405020304" pitchFamily="18" charset="0"/>
              </a:rPr>
              <a:t>is a written description of a student’s strengths and needs that will </a:t>
            </a:r>
            <a:r>
              <a:rPr lang="en-AU" sz="1500" dirty="0">
                <a:latin typeface="Arial" panose="020B0604020202020204" pitchFamily="34" charset="0"/>
                <a:cs typeface="Times New Roman" panose="02020603050405020304" pitchFamily="18" charset="0"/>
              </a:rPr>
              <a:t>help us plan what will work best for a student. </a:t>
            </a:r>
          </a:p>
          <a:p>
            <a:pPr>
              <a:spcAft>
                <a:spcPts val="600"/>
              </a:spcAft>
              <a:defRPr/>
            </a:pPr>
            <a:r>
              <a:rPr lang="en-AU" sz="1500" dirty="0">
                <a:latin typeface="Arial" panose="020B0604020202020204" pitchFamily="34" charset="0"/>
                <a:cs typeface="Times New Roman" panose="02020603050405020304" pitchFamily="18" charset="0"/>
              </a:rPr>
              <a:t>It will inform personalised funding allocations and will replace the current Program for Students with Disabilities (PSD). </a:t>
            </a:r>
          </a:p>
          <a:p>
            <a:pPr>
              <a:spcAft>
                <a:spcPts val="600"/>
              </a:spcAft>
              <a:defRPr/>
            </a:pPr>
            <a:r>
              <a:rPr lang="en-AU" sz="1500" dirty="0">
                <a:latin typeface="Arial" panose="020B0604020202020204" pitchFamily="34" charset="0"/>
                <a:cs typeface="Times New Roman" panose="02020603050405020304" pitchFamily="18" charset="0"/>
              </a:rPr>
              <a:t>The profile will also be available to a broader group of students with disability. </a:t>
            </a:r>
          </a:p>
          <a:p>
            <a:pPr>
              <a:spcAft>
                <a:spcPts val="600"/>
              </a:spcAft>
              <a:defRPr/>
            </a:pPr>
            <a:r>
              <a:rPr lang="en-GB" sz="1500" dirty="0">
                <a:latin typeface="Arial" panose="020B0604020202020204" pitchFamily="34" charset="0"/>
                <a:cs typeface="Times New Roman" panose="02020603050405020304" pitchFamily="18" charset="0"/>
              </a:rPr>
              <a:t>Profiles are completed at a Student Support Group meeting with the student and people who know them. </a:t>
            </a:r>
            <a:endParaRPr lang="en-AU" sz="1500" dirty="0">
              <a:latin typeface="Arial" panose="020B0604020202020204" pitchFamily="34" charset="0"/>
              <a:cs typeface="Times New Roman" panose="02020603050405020304" pitchFamily="18" charset="0"/>
            </a:endParaRPr>
          </a:p>
          <a:p>
            <a:pPr>
              <a:spcAft>
                <a:spcPts val="600"/>
              </a:spcAft>
              <a:defRPr/>
            </a:pPr>
            <a:r>
              <a:rPr lang="en-GB" sz="1500" dirty="0">
                <a:latin typeface="Arial" panose="020B0604020202020204" pitchFamily="34" charset="0"/>
                <a:cs typeface="Times New Roman" panose="02020603050405020304" pitchFamily="18" charset="0"/>
              </a:rPr>
              <a:t>Our school will:</a:t>
            </a:r>
          </a:p>
          <a:p>
            <a:pPr marL="285750" indent="-285750">
              <a:spcAft>
                <a:spcPts val="600"/>
              </a:spcAft>
              <a:buFont typeface="Arial" panose="020B0604020202020204" pitchFamily="34" charset="0"/>
              <a:buChar char="•"/>
              <a:defRPr/>
            </a:pPr>
            <a:r>
              <a:rPr lang="en-GB" sz="1500" dirty="0">
                <a:latin typeface="Arial" panose="020B0604020202020204" pitchFamily="34" charset="0"/>
                <a:cs typeface="Times New Roman" panose="02020603050405020304" pitchFamily="18" charset="0"/>
              </a:rPr>
              <a:t>begin to complete profiles, with an initial focus on students entering </a:t>
            </a:r>
            <a:r>
              <a:rPr lang="en-GB" sz="1500" dirty="0">
                <a:highlight>
                  <a:srgbClr val="FFFF00"/>
                </a:highlight>
                <a:latin typeface="Arial" panose="020B0604020202020204" pitchFamily="34" charset="0"/>
                <a:cs typeface="Times New Roman" panose="02020603050405020304" pitchFamily="18" charset="0"/>
              </a:rPr>
              <a:t>[amend as appropriate prep/Year 7]</a:t>
            </a:r>
          </a:p>
          <a:p>
            <a:pPr marL="285750" indent="-285750">
              <a:spcAft>
                <a:spcPts val="600"/>
              </a:spcAft>
              <a:buFont typeface="Arial" panose="020B0604020202020204" pitchFamily="34" charset="0"/>
              <a:buChar char="•"/>
              <a:defRPr/>
            </a:pPr>
            <a:r>
              <a:rPr lang="en-GB" sz="1500" dirty="0">
                <a:latin typeface="Arial" panose="020B0604020202020204" pitchFamily="34" charset="0"/>
                <a:cs typeface="Times New Roman" panose="02020603050405020304" pitchFamily="18" charset="0"/>
              </a:rPr>
              <a:t>ask you to provide consent for your child to have a profile created </a:t>
            </a:r>
          </a:p>
          <a:p>
            <a:pPr marL="285750" indent="-285750">
              <a:spcAft>
                <a:spcPts val="600"/>
              </a:spcAft>
              <a:buFont typeface="Arial" panose="020B0604020202020204" pitchFamily="34" charset="0"/>
              <a:buChar char="•"/>
              <a:defRPr/>
            </a:pPr>
            <a:r>
              <a:rPr lang="en-GB" sz="1500" dirty="0">
                <a:latin typeface="Arial" panose="020B0604020202020204" pitchFamily="34" charset="0"/>
                <a:cs typeface="Times New Roman" panose="02020603050405020304" pitchFamily="18" charset="0"/>
              </a:rPr>
              <a:t>work with you to find a suitable time to complete a profile for your child if it is needed</a:t>
            </a:r>
          </a:p>
          <a:p>
            <a:pPr marL="285750" indent="-285750">
              <a:spcAft>
                <a:spcPts val="600"/>
              </a:spcAft>
              <a:buFont typeface="Arial" panose="020B0604020202020204" pitchFamily="34" charset="0"/>
              <a:buChar char="•"/>
              <a:defRPr/>
            </a:pPr>
            <a:r>
              <a:rPr lang="en-GB" sz="1500" dirty="0">
                <a:latin typeface="Arial" panose="020B0604020202020204" pitchFamily="34" charset="0"/>
                <a:cs typeface="Times New Roman" panose="02020603050405020304" pitchFamily="18" charset="0"/>
              </a:rPr>
              <a:t>gather information for the profile meeting, including any relevant supporting information such as </a:t>
            </a:r>
            <a:r>
              <a:rPr lang="en-AU" sz="1500" dirty="0">
                <a:latin typeface="Arial" panose="020B0604020202020204" pitchFamily="34" charset="0"/>
                <a:cs typeface="Times New Roman" panose="02020603050405020304" pitchFamily="18" charset="0"/>
              </a:rPr>
              <a:t>NDIS plans or other assessments</a:t>
            </a:r>
            <a:r>
              <a:rPr lang="en-GB" sz="1500" dirty="0">
                <a:latin typeface="Arial" panose="020B0604020202020204" pitchFamily="34" charset="0"/>
                <a:cs typeface="Times New Roman" panose="02020603050405020304" pitchFamily="18" charset="0"/>
              </a:rPr>
              <a:t> </a:t>
            </a:r>
          </a:p>
          <a:p>
            <a:pPr marL="285750" indent="-285750">
              <a:spcAft>
                <a:spcPts val="600"/>
              </a:spcAft>
              <a:buFont typeface="Arial" panose="020B0604020202020204" pitchFamily="34" charset="0"/>
              <a:buChar char="•"/>
              <a:defRPr/>
            </a:pPr>
            <a:r>
              <a:rPr lang="en-GB" sz="1500" dirty="0">
                <a:latin typeface="Arial" panose="020B0604020202020204" pitchFamily="34" charset="0"/>
                <a:cs typeface="Times New Roman" panose="02020603050405020304" pitchFamily="18" charset="0"/>
              </a:rPr>
              <a:t>use the student’s profile to help inform personalised funding allocations and adjustments for the student or groups of students</a:t>
            </a:r>
          </a:p>
          <a:p>
            <a:pPr marL="285750" indent="-285750">
              <a:spcAft>
                <a:spcPts val="600"/>
              </a:spcAft>
              <a:buFont typeface="Arial" panose="020B0604020202020204" pitchFamily="34" charset="0"/>
              <a:buChar char="•"/>
              <a:defRPr/>
            </a:pPr>
            <a:r>
              <a:rPr lang="en-GB" sz="1500" dirty="0">
                <a:latin typeface="Arial" panose="020B0604020202020204" pitchFamily="34" charset="0"/>
                <a:cs typeface="Times New Roman" panose="02020603050405020304" pitchFamily="18" charset="0"/>
              </a:rPr>
              <a:t>include agreed adjustments into the student’s Individual Education Plan</a:t>
            </a:r>
          </a:p>
          <a:p>
            <a:pPr marL="285750" indent="-285750">
              <a:spcAft>
                <a:spcPts val="600"/>
              </a:spcAft>
              <a:buFont typeface="Arial" panose="020B0604020202020204" pitchFamily="34" charset="0"/>
              <a:buChar char="•"/>
              <a:defRPr/>
            </a:pPr>
            <a:r>
              <a:rPr lang="en-GB" sz="1500" dirty="0">
                <a:latin typeface="Arial" panose="020B0604020202020204" pitchFamily="34" charset="0"/>
                <a:cs typeface="Times New Roman" panose="02020603050405020304" pitchFamily="18" charset="0"/>
              </a:rPr>
              <a:t>identify students who are not currently part of the PSD who may benefit from a profile.</a:t>
            </a:r>
          </a:p>
        </p:txBody>
      </p:sp>
      <p:sp>
        <p:nvSpPr>
          <p:cNvPr id="11" name="TextBox 10">
            <a:extLst>
              <a:ext uri="{FF2B5EF4-FFF2-40B4-BE49-F238E27FC236}">
                <a16:creationId xmlns:a16="http://schemas.microsoft.com/office/drawing/2014/main" id="{DBFC7722-8374-482A-B3FD-836F3A87A8DE}"/>
              </a:ext>
            </a:extLst>
          </p:cNvPr>
          <p:cNvSpPr txBox="1"/>
          <p:nvPr/>
        </p:nvSpPr>
        <p:spPr>
          <a:xfrm>
            <a:off x="8847749" y="290481"/>
            <a:ext cx="23594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201547"/>
                </a:solidFill>
                <a:effectLst/>
                <a:uLnTx/>
                <a:uFillTx/>
                <a:latin typeface="Arial" panose="020B0604020202020204"/>
                <a:ea typeface="+mn-ea"/>
                <a:cs typeface="+mn-cs"/>
              </a:rPr>
              <a:t>Features </a:t>
            </a:r>
          </a:p>
        </p:txBody>
      </p:sp>
      <p:sp>
        <p:nvSpPr>
          <p:cNvPr id="3" name="Rectangle 2" descr="Features include&#10;&#10;Strength-based focus&#10;A student’s functional needs and adjustments are identified through a strength-based discussion.&#10;">
            <a:extLst>
              <a:ext uri="{FF2B5EF4-FFF2-40B4-BE49-F238E27FC236}">
                <a16:creationId xmlns:a16="http://schemas.microsoft.com/office/drawing/2014/main" id="{FD8B08BA-CF49-4179-B217-CC798E68993A}"/>
              </a:ext>
            </a:extLst>
          </p:cNvPr>
          <p:cNvSpPr/>
          <p:nvPr/>
        </p:nvSpPr>
        <p:spPr>
          <a:xfrm>
            <a:off x="8834670" y="682969"/>
            <a:ext cx="291488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4C97"/>
                </a:solidFill>
                <a:effectLst/>
                <a:uLnTx/>
                <a:uFillTx/>
                <a:latin typeface="Arial" charset="0"/>
                <a:ea typeface="+mn-ea"/>
                <a:cs typeface="Arial" charset="0"/>
              </a:rPr>
              <a:t>Strength-based focus</a:t>
            </a:r>
            <a:br>
              <a:rPr kumimoji="0" lang="en-AU" sz="1400" b="0" i="0" u="none" strike="noStrike" kern="1200" cap="none" spc="0" normalizeH="0" baseline="0" noProof="0" dirty="0">
                <a:ln>
                  <a:noFill/>
                </a:ln>
                <a:solidFill>
                  <a:srgbClr val="201547"/>
                </a:solidFill>
                <a:effectLst/>
                <a:uLnTx/>
                <a:uFillTx/>
                <a:latin typeface="Arial" panose="020B0604020202020204"/>
                <a:ea typeface="+mn-ea"/>
                <a:cs typeface="+mn-cs"/>
              </a:rPr>
            </a:br>
            <a:r>
              <a:rPr kumimoji="0" lang="en-AU" sz="1400" b="0" i="0" u="none" strike="noStrike" kern="1200" cap="none" spc="0" normalizeH="0" baseline="0" noProof="0" dirty="0">
                <a:ln>
                  <a:noFill/>
                </a:ln>
                <a:solidFill>
                  <a:srgbClr val="201547"/>
                </a:solidFill>
                <a:effectLst/>
                <a:uLnTx/>
                <a:uFillTx/>
                <a:latin typeface="Arial" panose="020B0604020202020204"/>
                <a:ea typeface="+mn-ea"/>
                <a:cs typeface="+mn-cs"/>
              </a:rPr>
              <a:t>A student’s functional needs and adjustments are identified through a strength-based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201547"/>
              </a:solidFill>
              <a:effectLst/>
              <a:uLnTx/>
              <a:uFillTx/>
              <a:latin typeface="Arial" panose="020B0604020202020204"/>
              <a:ea typeface="+mn-ea"/>
              <a:cs typeface="+mn-cs"/>
            </a:endParaRPr>
          </a:p>
        </p:txBody>
      </p:sp>
      <p:sp>
        <p:nvSpPr>
          <p:cNvPr id="7" name="TextBox 6" descr="Greater access&#10;The profile will be available to a broader group of students with disability. &#10;">
            <a:extLst>
              <a:ext uri="{FF2B5EF4-FFF2-40B4-BE49-F238E27FC236}">
                <a16:creationId xmlns:a16="http://schemas.microsoft.com/office/drawing/2014/main" id="{D68B471A-7C43-466A-B685-8002FD1BA677}"/>
              </a:ext>
            </a:extLst>
          </p:cNvPr>
          <p:cNvSpPr txBox="1"/>
          <p:nvPr/>
        </p:nvSpPr>
        <p:spPr>
          <a:xfrm>
            <a:off x="8816753" y="1856706"/>
            <a:ext cx="2914888"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4C97"/>
                </a:solidFill>
                <a:effectLst/>
                <a:uLnTx/>
                <a:uFillTx/>
                <a:latin typeface="Arial" charset="0"/>
                <a:ea typeface="+mn-ea"/>
                <a:cs typeface="Arial" charset="0"/>
              </a:rPr>
              <a:t>Greater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201547"/>
                </a:solidFill>
                <a:effectLst/>
                <a:uLnTx/>
                <a:uFillTx/>
                <a:latin typeface="Arial" panose="020B0604020202020204"/>
                <a:ea typeface="+mn-ea"/>
                <a:cs typeface="+mn-cs"/>
              </a:rPr>
              <a:t>The profile will be available to a broader group of students with disability. </a:t>
            </a:r>
          </a:p>
        </p:txBody>
      </p:sp>
      <p:sp>
        <p:nvSpPr>
          <p:cNvPr id="10" name="Rectangle 9" descr="Facilitated and supported&#10;Disability Inclusion facilitators will be trained in the profile and will support schools and families to work together through the new approach. &#10;">
            <a:extLst>
              <a:ext uri="{FF2B5EF4-FFF2-40B4-BE49-F238E27FC236}">
                <a16:creationId xmlns:a16="http://schemas.microsoft.com/office/drawing/2014/main" id="{7B592776-B3B0-4F71-B6BC-8BFD7FC37390}"/>
              </a:ext>
            </a:extLst>
          </p:cNvPr>
          <p:cNvSpPr/>
          <p:nvPr/>
        </p:nvSpPr>
        <p:spPr>
          <a:xfrm>
            <a:off x="8791435" y="3016795"/>
            <a:ext cx="2889240" cy="14157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4C97"/>
                </a:solidFill>
                <a:effectLst/>
                <a:uLnTx/>
                <a:uFillTx/>
                <a:latin typeface="Arial" charset="0"/>
                <a:ea typeface="+mn-ea"/>
                <a:cs typeface="Arial" charset="0"/>
              </a:rPr>
              <a:t>Facilitated and supported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201547"/>
                </a:solidFill>
                <a:effectLst/>
                <a:uLnTx/>
                <a:uFillTx/>
                <a:latin typeface="Arial" panose="020B0604020202020204"/>
                <a:ea typeface="+mn-ea"/>
                <a:cs typeface="+mn-cs"/>
              </a:rPr>
              <a:t>Disability Inclusion facilitators will be trained in the profile and will support schools and families to work together through the new approach. </a:t>
            </a:r>
          </a:p>
        </p:txBody>
      </p:sp>
      <p:sp>
        <p:nvSpPr>
          <p:cNvPr id="4" name="Rectangle 3" descr="Shared understanding&#10;The profile will help participants identify and discuss the student’s needs and required adjustments, as well as building capacity in schools. It will inform personalised funding allocations for students with high needs.&#10;">
            <a:extLst>
              <a:ext uri="{FF2B5EF4-FFF2-40B4-BE49-F238E27FC236}">
                <a16:creationId xmlns:a16="http://schemas.microsoft.com/office/drawing/2014/main" id="{EDEB325D-D193-4CF9-813D-C4FC091573FD}"/>
              </a:ext>
            </a:extLst>
          </p:cNvPr>
          <p:cNvSpPr/>
          <p:nvPr/>
        </p:nvSpPr>
        <p:spPr>
          <a:xfrm>
            <a:off x="8775670" y="4591929"/>
            <a:ext cx="2889240" cy="18466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4C97"/>
                </a:solidFill>
                <a:effectLst/>
                <a:uLnTx/>
                <a:uFillTx/>
                <a:latin typeface="Arial" charset="0"/>
                <a:ea typeface="+mn-ea"/>
                <a:cs typeface="Arial" charset="0"/>
              </a:rPr>
              <a:t>Shared understanding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201547"/>
                </a:solidFill>
                <a:effectLst/>
                <a:uLnTx/>
                <a:uFillTx/>
                <a:latin typeface="Arial" panose="020B0604020202020204"/>
                <a:ea typeface="+mn-ea"/>
                <a:cs typeface="+mn-cs"/>
              </a:rPr>
              <a:t>The profile will help participants identify and discuss the student’s needs and required adjustments, as well as building capacity in schools. It will inform personalised funding allocations for students with high needs.</a:t>
            </a:r>
          </a:p>
        </p:txBody>
      </p:sp>
    </p:spTree>
    <p:extLst>
      <p:ext uri="{BB962C8B-B14F-4D97-AF65-F5344CB8AC3E}">
        <p14:creationId xmlns:p14="http://schemas.microsoft.com/office/powerpoint/2010/main" val="249393876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372131"/>
            <a:ext cx="11280200" cy="447019"/>
          </a:xfrm>
        </p:spPr>
        <p:txBody>
          <a:bodyPr>
            <a:normAutofit/>
          </a:bodyPr>
          <a:lstStyle/>
          <a:p>
            <a:pPr lvl="0">
              <a:lnSpc>
                <a:spcPct val="120000"/>
              </a:lnSpc>
            </a:pPr>
            <a:r>
              <a:rPr lang="en-AU" dirty="0"/>
              <a:t>Student Support Group profile meeting </a:t>
            </a:r>
          </a:p>
        </p:txBody>
      </p:sp>
      <p:sp>
        <p:nvSpPr>
          <p:cNvPr id="4" name="Content Placeholder 3"/>
          <p:cNvSpPr>
            <a:spLocks noGrp="1"/>
          </p:cNvSpPr>
          <p:nvPr>
            <p:ph sz="quarter" idx="10"/>
          </p:nvPr>
        </p:nvSpPr>
        <p:spPr>
          <a:xfrm>
            <a:off x="431801" y="819149"/>
            <a:ext cx="8267981" cy="3614305"/>
          </a:xfrm>
        </p:spPr>
        <p:txBody>
          <a:bodyPr>
            <a:normAutofit fontScale="85000" lnSpcReduction="10000"/>
          </a:bodyPr>
          <a:lstStyle/>
          <a:p>
            <a:pPr lvl="0">
              <a:lnSpc>
                <a:spcPct val="120000"/>
              </a:lnSpc>
            </a:pPr>
            <a:r>
              <a:rPr lang="en-AU" sz="1800" b="0" dirty="0">
                <a:solidFill>
                  <a:srgbClr val="201547"/>
                </a:solidFill>
                <a:latin typeface="Arial" panose="020B0604020202020204"/>
                <a:ea typeface="+mn-ea"/>
                <a:cs typeface="+mn-cs"/>
              </a:rPr>
              <a:t>If needed, you will be invited to take part in a special Student Support Group meeting to create your child’s Disability Inclusion Profile. </a:t>
            </a:r>
          </a:p>
          <a:p>
            <a:r>
              <a:rPr lang="en-GB" sz="1800" b="0" dirty="0">
                <a:solidFill>
                  <a:srgbClr val="201547"/>
                </a:solidFill>
                <a:latin typeface="Arial" panose="020B0604020202020204"/>
                <a:ea typeface="+mn-ea"/>
                <a:cs typeface="+mn-cs"/>
              </a:rPr>
              <a:t>An independent facilitator will run the meeting and help to complete the profile. The meeting will run for about 90 minutes. </a:t>
            </a:r>
          </a:p>
          <a:p>
            <a:pPr>
              <a:lnSpc>
                <a:spcPct val="120000"/>
              </a:lnSpc>
            </a:pPr>
            <a:r>
              <a:rPr lang="en-AU" sz="1900" dirty="0">
                <a:solidFill>
                  <a:srgbClr val="004C97"/>
                </a:solidFill>
                <a:ea typeface="+mn-ea"/>
              </a:rPr>
              <a:t>At the meeting</a:t>
            </a:r>
          </a:p>
          <a:p>
            <a:pPr>
              <a:lnSpc>
                <a:spcPct val="120000"/>
              </a:lnSpc>
              <a:spcBef>
                <a:spcPts val="0"/>
              </a:spcBef>
              <a:spcAft>
                <a:spcPts val="600"/>
              </a:spcAft>
            </a:pPr>
            <a:r>
              <a:rPr lang="en-AU" sz="1800" b="0" dirty="0">
                <a:solidFill>
                  <a:srgbClr val="201547"/>
                </a:solidFill>
                <a:latin typeface="Arial" panose="020B0604020202020204"/>
                <a:ea typeface="+mn-ea"/>
                <a:cs typeface="+mn-cs"/>
              </a:rPr>
              <a:t>The group will:</a:t>
            </a:r>
          </a:p>
          <a:p>
            <a:pPr marL="285750" indent="-285750">
              <a:lnSpc>
                <a:spcPct val="120000"/>
              </a:lnSpc>
              <a:spcBef>
                <a:spcPts val="0"/>
              </a:spcBef>
              <a:spcAft>
                <a:spcPts val="600"/>
              </a:spcAft>
              <a:buFont typeface="Arial" panose="020B0604020202020204" pitchFamily="34" charset="0"/>
              <a:buChar char="•"/>
            </a:pPr>
            <a:r>
              <a:rPr lang="en-AU" sz="1800" b="0" dirty="0">
                <a:solidFill>
                  <a:srgbClr val="201547"/>
                </a:solidFill>
                <a:latin typeface="Arial" panose="020B0604020202020204"/>
                <a:ea typeface="+mn-ea"/>
                <a:cs typeface="+mn-cs"/>
              </a:rPr>
              <a:t>talk about the student’s strengths, goals and functional needs (what the student needs to help them participate and learn at school)</a:t>
            </a:r>
          </a:p>
          <a:p>
            <a:pPr marL="285750" indent="-285750">
              <a:lnSpc>
                <a:spcPct val="120000"/>
              </a:lnSpc>
              <a:spcBef>
                <a:spcPts val="0"/>
              </a:spcBef>
              <a:spcAft>
                <a:spcPts val="600"/>
              </a:spcAft>
              <a:buFont typeface="Arial" panose="020B0604020202020204" pitchFamily="34" charset="0"/>
              <a:buChar char="•"/>
            </a:pPr>
            <a:r>
              <a:rPr lang="en-AU" sz="1800" b="0" dirty="0">
                <a:solidFill>
                  <a:srgbClr val="201547"/>
                </a:solidFill>
                <a:latin typeface="Arial" panose="020B0604020202020204"/>
                <a:ea typeface="+mn-ea"/>
                <a:cs typeface="+mn-cs"/>
              </a:rPr>
              <a:t>talk about the adjustments the student needs to allow them to participate on an equal basis as their peers</a:t>
            </a:r>
          </a:p>
          <a:p>
            <a:pPr marL="285750" indent="-285750">
              <a:lnSpc>
                <a:spcPct val="120000"/>
              </a:lnSpc>
              <a:spcBef>
                <a:spcPts val="0"/>
              </a:spcBef>
              <a:spcAft>
                <a:spcPts val="600"/>
              </a:spcAft>
              <a:buFont typeface="Arial" panose="020B0604020202020204" pitchFamily="34" charset="0"/>
              <a:buChar char="•"/>
            </a:pPr>
            <a:r>
              <a:rPr lang="en-AU" sz="1800" b="0" dirty="0">
                <a:solidFill>
                  <a:srgbClr val="201547"/>
                </a:solidFill>
                <a:latin typeface="Arial" panose="020B0604020202020204"/>
                <a:ea typeface="+mn-ea"/>
                <a:cs typeface="+mn-cs"/>
              </a:rPr>
              <a:t>talk about the level of adjustment that is required for each school-related activity</a:t>
            </a:r>
          </a:p>
          <a:p>
            <a:pPr marL="285750" indent="-285750">
              <a:lnSpc>
                <a:spcPct val="120000"/>
              </a:lnSpc>
              <a:spcBef>
                <a:spcPts val="0"/>
              </a:spcBef>
              <a:spcAft>
                <a:spcPts val="600"/>
              </a:spcAft>
              <a:buFont typeface="Arial" panose="020B0604020202020204" pitchFamily="34" charset="0"/>
              <a:buChar char="•"/>
            </a:pPr>
            <a:r>
              <a:rPr lang="en-AU" sz="1800" b="0" dirty="0">
                <a:solidFill>
                  <a:srgbClr val="201547"/>
                </a:solidFill>
                <a:latin typeface="Arial" panose="020B0604020202020204"/>
                <a:ea typeface="+mn-ea"/>
                <a:cs typeface="+mn-cs"/>
              </a:rPr>
              <a:t>share ideas, understand one another’s point of view and share responsibility.</a:t>
            </a:r>
          </a:p>
          <a:p>
            <a:pPr lvl="0">
              <a:lnSpc>
                <a:spcPct val="120000"/>
              </a:lnSpc>
            </a:pPr>
            <a:endParaRPr lang="en-US" sz="400" dirty="0"/>
          </a:p>
        </p:txBody>
      </p:sp>
      <p:pic>
        <p:nvPicPr>
          <p:cNvPr id="5" name="Picture 4" descr="Student Support Group profile meeting  includes the student, teacher facilitator, Principal and parent/ carer ">
            <a:extLst>
              <a:ext uri="{FF2B5EF4-FFF2-40B4-BE49-F238E27FC236}">
                <a16:creationId xmlns:a16="http://schemas.microsoft.com/office/drawing/2014/main" id="{D2A23E6A-FF78-42C1-A636-631045CA59B8}"/>
              </a:ext>
            </a:extLst>
          </p:cNvPr>
          <p:cNvPicPr>
            <a:picLocks noChangeAspect="1"/>
          </p:cNvPicPr>
          <p:nvPr/>
        </p:nvPicPr>
        <p:blipFill>
          <a:blip r:embed="rId3"/>
          <a:stretch>
            <a:fillRect/>
          </a:stretch>
        </p:blipFill>
        <p:spPr>
          <a:xfrm>
            <a:off x="8699782" y="819148"/>
            <a:ext cx="3271419" cy="3077291"/>
          </a:xfrm>
          <a:prstGeom prst="rect">
            <a:avLst/>
          </a:prstGeom>
        </p:spPr>
      </p:pic>
      <p:sp>
        <p:nvSpPr>
          <p:cNvPr id="11" name="TextBox 10">
            <a:extLst>
              <a:ext uri="{FF2B5EF4-FFF2-40B4-BE49-F238E27FC236}">
                <a16:creationId xmlns:a16="http://schemas.microsoft.com/office/drawing/2014/main" id="{5E3147F5-4200-4558-B0DF-EEA3FB5B31D4}"/>
              </a:ext>
            </a:extLst>
          </p:cNvPr>
          <p:cNvSpPr txBox="1"/>
          <p:nvPr/>
        </p:nvSpPr>
        <p:spPr>
          <a:xfrm>
            <a:off x="333237" y="4362450"/>
            <a:ext cx="11360872" cy="1877437"/>
          </a:xfrm>
          <a:prstGeom prst="rect">
            <a:avLst/>
          </a:prstGeom>
          <a:noFill/>
        </p:spPr>
        <p:txBody>
          <a:bodyPr wrap="square">
            <a:spAutoFit/>
          </a:bodyPr>
          <a:lstStyle/>
          <a:p>
            <a:r>
              <a:rPr lang="en-AU" sz="1600" b="1" dirty="0">
                <a:solidFill>
                  <a:srgbClr val="004C97"/>
                </a:solidFill>
                <a:latin typeface="Arial" charset="0"/>
                <a:cs typeface="Arial" charset="0"/>
              </a:rPr>
              <a:t>After the meeting</a:t>
            </a:r>
          </a:p>
          <a:p>
            <a:pPr marL="285750" indent="-285750">
              <a:spcAft>
                <a:spcPts val="600"/>
              </a:spcAft>
              <a:buFont typeface="Arial" panose="020B0604020202020204" pitchFamily="34" charset="0"/>
              <a:buChar char="•"/>
            </a:pPr>
            <a:r>
              <a:rPr lang="en-GB" sz="1500" dirty="0">
                <a:solidFill>
                  <a:srgbClr val="201547"/>
                </a:solidFill>
                <a:latin typeface="Arial" panose="020B0604020202020204"/>
              </a:rPr>
              <a:t>parents and carers and the school will receive a profile report in the weeks following the meeting. They can discuss it at a Student Support Group meeting</a:t>
            </a:r>
          </a:p>
          <a:p>
            <a:pPr marL="285750" indent="-285750">
              <a:spcAft>
                <a:spcPts val="600"/>
              </a:spcAft>
              <a:buFont typeface="Arial" panose="020B0604020202020204" pitchFamily="34" charset="0"/>
              <a:buChar char="•"/>
            </a:pPr>
            <a:r>
              <a:rPr lang="en-AU" sz="1500" dirty="0">
                <a:solidFill>
                  <a:srgbClr val="201547"/>
                </a:solidFill>
                <a:latin typeface="Arial" panose="020B0604020202020204"/>
              </a:rPr>
              <a:t>the Student Support Group will decide when the student needs a new profile (this may be when the child is preparing to transition from different school settings or when their needs change)  </a:t>
            </a:r>
          </a:p>
          <a:p>
            <a:pPr marL="285750" indent="-285750">
              <a:spcAft>
                <a:spcPts val="600"/>
              </a:spcAft>
              <a:buFont typeface="Arial" panose="020B0604020202020204" pitchFamily="34" charset="0"/>
              <a:buChar char="•"/>
            </a:pPr>
            <a:r>
              <a:rPr lang="en-GB" sz="1500" dirty="0">
                <a:solidFill>
                  <a:srgbClr val="201547"/>
                </a:solidFill>
                <a:latin typeface="Arial" panose="020B0604020202020204"/>
              </a:rPr>
              <a:t>the Student Support Group will regularly check on how the student is responding to adjustments and whether they are being implemented as intended.</a:t>
            </a:r>
            <a:r>
              <a:rPr lang="en-AU" sz="1500" dirty="0">
                <a:solidFill>
                  <a:srgbClr val="201547"/>
                </a:solidFill>
                <a:latin typeface="Arial" panose="020B0604020202020204"/>
              </a:rPr>
              <a:t>  </a:t>
            </a:r>
          </a:p>
        </p:txBody>
      </p:sp>
    </p:spTree>
    <p:extLst>
      <p:ext uri="{BB962C8B-B14F-4D97-AF65-F5344CB8AC3E}">
        <p14:creationId xmlns:p14="http://schemas.microsoft.com/office/powerpoint/2010/main" val="27013328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372131"/>
            <a:ext cx="11280200" cy="447019"/>
          </a:xfrm>
        </p:spPr>
        <p:txBody>
          <a:bodyPr>
            <a:normAutofit/>
          </a:bodyPr>
          <a:lstStyle/>
          <a:p>
            <a:pPr lvl="0">
              <a:lnSpc>
                <a:spcPct val="120000"/>
              </a:lnSpc>
            </a:pPr>
            <a:r>
              <a:rPr lang="en-AU" dirty="0"/>
              <a:t>Our school</a:t>
            </a:r>
          </a:p>
        </p:txBody>
      </p:sp>
      <p:sp>
        <p:nvSpPr>
          <p:cNvPr id="4" name="Content Placeholder 3"/>
          <p:cNvSpPr>
            <a:spLocks noGrp="1"/>
          </p:cNvSpPr>
          <p:nvPr>
            <p:ph sz="quarter" idx="10"/>
          </p:nvPr>
        </p:nvSpPr>
        <p:spPr>
          <a:xfrm>
            <a:off x="431800" y="940526"/>
            <a:ext cx="11280200" cy="5545343"/>
          </a:xfrm>
        </p:spPr>
        <p:txBody>
          <a:bodyPr>
            <a:normAutofit/>
          </a:bodyPr>
          <a:lstStyle/>
          <a:p>
            <a:pPr>
              <a:lnSpc>
                <a:spcPct val="120000"/>
              </a:lnSpc>
            </a:pPr>
            <a:r>
              <a:rPr lang="en-AU" sz="1700" b="0" dirty="0">
                <a:solidFill>
                  <a:srgbClr val="201547"/>
                </a:solidFill>
                <a:latin typeface="Arial" panose="020B0604020202020204"/>
                <a:ea typeface="+mn-ea"/>
                <a:cs typeface="+mn-cs"/>
              </a:rPr>
              <a:t>We have three years to complete a Disability Inclusion Profile for students who are currently receiving Program for students with Disability (PSD) funding. If your child is part of the PSD, we will work with you to find the most suitable time to complete your child's profile. </a:t>
            </a:r>
          </a:p>
          <a:p>
            <a:r>
              <a:rPr lang="en-GB" sz="1700" b="0" dirty="0">
                <a:solidFill>
                  <a:srgbClr val="201547"/>
                </a:solidFill>
                <a:latin typeface="Arial" panose="020B0604020202020204"/>
                <a:ea typeface="+mn-ea"/>
                <a:cs typeface="+mn-cs"/>
              </a:rPr>
              <a:t>If you have concerns about the adjustments being made for your child, you should discuss this with [</a:t>
            </a:r>
            <a:r>
              <a:rPr lang="en-AU" sz="1700" b="0" dirty="0">
                <a:solidFill>
                  <a:srgbClr val="201547"/>
                </a:solidFill>
                <a:highlight>
                  <a:srgbClr val="FFFF00"/>
                </a:highlight>
                <a:latin typeface="Arial" panose="020B0604020202020204"/>
                <a:ea typeface="+mn-ea"/>
                <a:cs typeface="+mn-cs"/>
              </a:rPr>
              <a:t>insert contact at your school</a:t>
            </a:r>
            <a:r>
              <a:rPr lang="en-AU" sz="1700" b="0" dirty="0">
                <a:solidFill>
                  <a:srgbClr val="201547"/>
                </a:solidFill>
                <a:latin typeface="Arial" panose="020B0604020202020204"/>
                <a:ea typeface="+mn-ea"/>
                <a:cs typeface="+mn-cs"/>
              </a:rPr>
              <a:t>] </a:t>
            </a:r>
          </a:p>
          <a:p>
            <a:pPr lvl="0"/>
            <a:r>
              <a:rPr lang="en-AU" sz="1700" dirty="0"/>
              <a:t>Changes at our school</a:t>
            </a:r>
          </a:p>
          <a:p>
            <a:pPr marL="342900" lvl="0" indent="-342900">
              <a:buFont typeface="Arial" panose="020B0604020202020204" pitchFamily="34" charset="0"/>
              <a:buChar char="•"/>
            </a:pPr>
            <a:r>
              <a:rPr lang="en-AU" sz="1700" b="0" dirty="0">
                <a:solidFill>
                  <a:srgbClr val="201547"/>
                </a:solidFill>
                <a:latin typeface="Arial" panose="020B0604020202020204"/>
              </a:rPr>
              <a:t>We will start to use school-level funding to make adjustments that suit student needs, including [</a:t>
            </a:r>
            <a:r>
              <a:rPr lang="en-AU" sz="1700" b="0" dirty="0">
                <a:solidFill>
                  <a:srgbClr val="201547"/>
                </a:solidFill>
                <a:highlight>
                  <a:srgbClr val="FFFF00"/>
                </a:highlight>
                <a:latin typeface="Arial" panose="020B0604020202020204"/>
              </a:rPr>
              <a:t>insert relevant adjustments</a:t>
            </a:r>
            <a:r>
              <a:rPr lang="en-AU" sz="1700" b="0" dirty="0">
                <a:solidFill>
                  <a:srgbClr val="201547"/>
                </a:solidFill>
                <a:latin typeface="Arial" panose="020B0604020202020204"/>
              </a:rPr>
              <a:t>]. </a:t>
            </a:r>
          </a:p>
          <a:p>
            <a:pPr marL="342900" lvl="0" indent="-342900">
              <a:buFont typeface="Arial" panose="020B0604020202020204" pitchFamily="34" charset="0"/>
              <a:buChar char="•"/>
            </a:pPr>
            <a:r>
              <a:rPr lang="en-AU" sz="1700" b="0" dirty="0">
                <a:solidFill>
                  <a:srgbClr val="201547"/>
                </a:solidFill>
                <a:latin typeface="Arial" panose="020B0604020202020204"/>
              </a:rPr>
              <a:t>Teaching and school staff will be better prepared to respond to our student’s needs. [</a:t>
            </a:r>
            <a:r>
              <a:rPr lang="en-AU" sz="1700" b="0" dirty="0">
                <a:solidFill>
                  <a:srgbClr val="201547"/>
                </a:solidFill>
                <a:highlight>
                  <a:srgbClr val="FFFF00"/>
                </a:highlight>
                <a:latin typeface="Arial" panose="020B0604020202020204"/>
              </a:rPr>
              <a:t>insert some of the professional learning staff are undertaking</a:t>
            </a:r>
            <a:r>
              <a:rPr lang="en-AU" sz="1700" b="0" dirty="0">
                <a:solidFill>
                  <a:srgbClr val="201547"/>
                </a:solidFill>
                <a:latin typeface="Arial" panose="020B0604020202020204"/>
              </a:rPr>
              <a:t>]</a:t>
            </a:r>
          </a:p>
          <a:p>
            <a:pPr marL="342900" lvl="0" indent="-342900">
              <a:buFont typeface="Arial" panose="020B0604020202020204" pitchFamily="34" charset="0"/>
              <a:buChar char="•"/>
            </a:pPr>
            <a:r>
              <a:rPr lang="en-AU" sz="1700" b="0" dirty="0">
                <a:solidFill>
                  <a:srgbClr val="201547"/>
                </a:solidFill>
                <a:latin typeface="Arial" panose="020B0604020202020204"/>
              </a:rPr>
              <a:t>Our school’s inclusive culture will further develop so that all students are supported and can succeed in life and in school. </a:t>
            </a:r>
          </a:p>
          <a:p>
            <a:pPr algn="ctr"/>
            <a:endParaRPr lang="en-AU" dirty="0"/>
          </a:p>
          <a:p>
            <a:pPr algn="ctr"/>
            <a:r>
              <a:rPr lang="en-AU" dirty="0"/>
              <a:t>We know that inclusive schools have better outcomes in learning, engagement and wellbeing for all students.</a:t>
            </a:r>
          </a:p>
          <a:p>
            <a:pPr lvl="0">
              <a:lnSpc>
                <a:spcPct val="120000"/>
              </a:lnSpc>
            </a:pPr>
            <a:endParaRPr lang="en-AU" sz="1400" b="0" dirty="0">
              <a:solidFill>
                <a:schemeClr val="tx1"/>
              </a:solidFill>
              <a:latin typeface="+mn-lt"/>
              <a:ea typeface="+mn-ea"/>
              <a:cs typeface="+mn-cs"/>
            </a:endParaRPr>
          </a:p>
          <a:p>
            <a:pPr lvl="0">
              <a:lnSpc>
                <a:spcPct val="120000"/>
              </a:lnSpc>
            </a:pPr>
            <a:endParaRPr lang="en-AU" sz="1400" b="0" dirty="0">
              <a:solidFill>
                <a:schemeClr val="tx1"/>
              </a:solidFill>
              <a:latin typeface="+mn-lt"/>
              <a:ea typeface="+mn-ea"/>
              <a:cs typeface="+mn-cs"/>
            </a:endParaRPr>
          </a:p>
          <a:p>
            <a:pPr lvl="0">
              <a:lnSpc>
                <a:spcPct val="120000"/>
              </a:lnSpc>
            </a:pPr>
            <a:endParaRPr lang="en-US" sz="400" dirty="0"/>
          </a:p>
        </p:txBody>
      </p:sp>
    </p:spTree>
    <p:extLst>
      <p:ext uri="{BB962C8B-B14F-4D97-AF65-F5344CB8AC3E}">
        <p14:creationId xmlns:p14="http://schemas.microsoft.com/office/powerpoint/2010/main" val="35381046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E176-2071-460A-B828-7EE6D43943FA}"/>
              </a:ext>
            </a:extLst>
          </p:cNvPr>
          <p:cNvSpPr>
            <a:spLocks noGrp="1"/>
          </p:cNvSpPr>
          <p:nvPr>
            <p:ph type="title"/>
          </p:nvPr>
        </p:nvSpPr>
        <p:spPr/>
        <p:txBody>
          <a:bodyPr/>
          <a:lstStyle/>
          <a:p>
            <a:r>
              <a:rPr lang="en-AU" sz="2400" dirty="0"/>
              <a:t>Other Disability Inclusion initiatives underway</a:t>
            </a:r>
          </a:p>
        </p:txBody>
      </p:sp>
      <p:sp>
        <p:nvSpPr>
          <p:cNvPr id="3" name="Content Placeholder 2">
            <a:extLst>
              <a:ext uri="{FF2B5EF4-FFF2-40B4-BE49-F238E27FC236}">
                <a16:creationId xmlns:a16="http://schemas.microsoft.com/office/drawing/2014/main" id="{1DF5607D-602C-4AC4-B964-3F947ADCA586}"/>
              </a:ext>
            </a:extLst>
          </p:cNvPr>
          <p:cNvSpPr>
            <a:spLocks noGrp="1"/>
          </p:cNvSpPr>
          <p:nvPr>
            <p:ph idx="1"/>
          </p:nvPr>
        </p:nvSpPr>
        <p:spPr>
          <a:xfrm>
            <a:off x="479999" y="999482"/>
            <a:ext cx="11280200" cy="5263532"/>
          </a:xfrm>
        </p:spPr>
        <p:txBody>
          <a:bodyPr>
            <a:normAutofit fontScale="92500"/>
          </a:bodyPr>
          <a:lstStyle/>
          <a:p>
            <a:pPr>
              <a:lnSpc>
                <a:spcPct val="130000"/>
              </a:lnSpc>
            </a:pPr>
            <a:r>
              <a:rPr lang="en-AU" sz="1800" dirty="0"/>
              <a:t>Diverse Learners Hub </a:t>
            </a:r>
            <a:r>
              <a:rPr lang="en-AU" sz="1700" b="0" dirty="0">
                <a:solidFill>
                  <a:srgbClr val="201547"/>
                </a:solidFill>
                <a:latin typeface="Arial" panose="020B0604020202020204"/>
                <a:ea typeface="+mn-ea"/>
                <a:cs typeface="+mn-cs"/>
              </a:rPr>
              <a:t>– The hub will improve how schools meet the learning and wellbeing needs and aspirations of diverse learners, with a focus on those with dyslexia, dyscalculia, autism and attention deficit hyperactivity disorder (ADHD)</a:t>
            </a:r>
          </a:p>
          <a:p>
            <a:pPr>
              <a:lnSpc>
                <a:spcPct val="130000"/>
              </a:lnSpc>
            </a:pPr>
            <a:r>
              <a:rPr lang="en-AU" sz="1800" dirty="0"/>
              <a:t>Inclusion Outreach Coaching Initiative</a:t>
            </a:r>
            <a:r>
              <a:rPr lang="en-AU" sz="1700" b="0" dirty="0">
                <a:solidFill>
                  <a:srgbClr val="201547"/>
                </a:solidFill>
                <a:latin typeface="Arial" panose="020B0604020202020204"/>
                <a:ea typeface="+mn-ea"/>
                <a:cs typeface="+mn-cs"/>
              </a:rPr>
              <a:t>– initiative to support mainstream schools to implement inclusive practices with support and expertise from Inclusion Outreach Coaches through coaching, collaboration, and professional learning</a:t>
            </a:r>
          </a:p>
          <a:p>
            <a:pPr>
              <a:lnSpc>
                <a:spcPct val="130000"/>
              </a:lnSpc>
            </a:pPr>
            <a:r>
              <a:rPr lang="en-AU" sz="1800" dirty="0"/>
              <a:t>Inclusive Education Professional Learning </a:t>
            </a:r>
            <a:r>
              <a:rPr lang="en-AU" sz="1700" b="0" dirty="0">
                <a:solidFill>
                  <a:srgbClr val="201547"/>
                </a:solidFill>
                <a:latin typeface="Arial" panose="020B0604020202020204"/>
                <a:ea typeface="+mn-ea"/>
                <a:cs typeface="+mn-cs"/>
              </a:rPr>
              <a:t>– </a:t>
            </a:r>
            <a:r>
              <a:rPr lang="en-GB" sz="1700" b="0" dirty="0">
                <a:solidFill>
                  <a:srgbClr val="201547"/>
                </a:solidFill>
                <a:latin typeface="Arial" panose="020B0604020202020204"/>
                <a:ea typeface="+mn-ea"/>
                <a:cs typeface="+mn-cs"/>
              </a:rPr>
              <a:t>this aims to provide professional learning for schools to improve the inclusion of students with diverse learning needs </a:t>
            </a:r>
            <a:endParaRPr lang="en-AU" sz="1700" b="0" dirty="0">
              <a:solidFill>
                <a:srgbClr val="201547"/>
              </a:solidFill>
              <a:latin typeface="Arial" panose="020B0604020202020204"/>
              <a:ea typeface="+mn-ea"/>
              <a:cs typeface="+mn-cs"/>
            </a:endParaRPr>
          </a:p>
          <a:p>
            <a:pPr>
              <a:lnSpc>
                <a:spcPct val="130000"/>
              </a:lnSpc>
            </a:pPr>
            <a:r>
              <a:rPr lang="en-AU" sz="1800" dirty="0"/>
              <a:t>Master of Inclusive Education and graduate certificate initiative  </a:t>
            </a:r>
            <a:r>
              <a:rPr lang="en-AU" sz="1700" b="0" dirty="0">
                <a:solidFill>
                  <a:srgbClr val="201547"/>
                </a:solidFill>
                <a:latin typeface="Arial" panose="020B0604020202020204"/>
                <a:ea typeface="+mn-ea"/>
                <a:cs typeface="+mn-cs"/>
              </a:rPr>
              <a:t>– this will support 600 Victorian government school teachers to undertake professional learning through a Masters of Inclusive Education (MIE) or a Graduate Certificate In Education (Learning Difficulties) </a:t>
            </a:r>
          </a:p>
          <a:p>
            <a:pPr>
              <a:lnSpc>
                <a:spcPct val="130000"/>
              </a:lnSpc>
            </a:pPr>
            <a:r>
              <a:rPr lang="en-AU" sz="1800" dirty="0"/>
              <a:t>Equipment Boost for Schools </a:t>
            </a:r>
            <a:r>
              <a:rPr lang="en-AU" sz="1700" b="0" dirty="0">
                <a:solidFill>
                  <a:srgbClr val="201547"/>
                </a:solidFill>
                <a:latin typeface="Arial" panose="020B0604020202020204"/>
                <a:ea typeface="+mn-ea"/>
                <a:cs typeface="+mn-cs"/>
              </a:rPr>
              <a:t>– this initiative funds new equipment and assistive technologies to enable students with disability and additional needs to fully participate, learn, develop and succeed in school</a:t>
            </a:r>
          </a:p>
          <a:p>
            <a:pPr>
              <a:lnSpc>
                <a:spcPct val="130000"/>
              </a:lnSpc>
            </a:pPr>
            <a:r>
              <a:rPr lang="en-AU" sz="1800" dirty="0"/>
              <a:t>Strengthening Inclusive School Communities</a:t>
            </a:r>
            <a:r>
              <a:rPr lang="en-AU" sz="1700" b="0" dirty="0">
                <a:solidFill>
                  <a:srgbClr val="201547"/>
                </a:solidFill>
                <a:latin typeface="Arial" panose="020B0604020202020204"/>
                <a:ea typeface="+mn-ea"/>
                <a:cs typeface="+mn-cs"/>
              </a:rPr>
              <a:t>– the department is creating resources and information for parents to help with understanding Disability Inclusion</a:t>
            </a:r>
          </a:p>
          <a:p>
            <a:endParaRPr lang="en-AU" dirty="0"/>
          </a:p>
        </p:txBody>
      </p:sp>
    </p:spTree>
    <p:extLst>
      <p:ext uri="{BB962C8B-B14F-4D97-AF65-F5344CB8AC3E}">
        <p14:creationId xmlns:p14="http://schemas.microsoft.com/office/powerpoint/2010/main" val="11216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5612" y="371475"/>
            <a:ext cx="11280775" cy="788988"/>
          </a:xfrm>
        </p:spPr>
        <p:txBody>
          <a:bodyPr anchor="t">
            <a:normAutofit/>
          </a:bodyPr>
          <a:lstStyle/>
          <a:p>
            <a:r>
              <a:rPr lang="en-AU" dirty="0"/>
              <a:t>More information</a:t>
            </a:r>
          </a:p>
        </p:txBody>
      </p:sp>
      <p:graphicFrame>
        <p:nvGraphicFramePr>
          <p:cNvPr id="6" name="Content Placeholder 3" descr="Who to contact for more information - insert contact at your schools.">
            <a:extLst>
              <a:ext uri="{FF2B5EF4-FFF2-40B4-BE49-F238E27FC236}">
                <a16:creationId xmlns:a16="http://schemas.microsoft.com/office/drawing/2014/main" id="{0E420BA2-4D0E-4EF8-8F03-86C9CF4DD232}"/>
              </a:ext>
            </a:extLst>
          </p:cNvPr>
          <p:cNvGraphicFramePr/>
          <p:nvPr>
            <p:extLst>
              <p:ext uri="{D42A27DB-BD31-4B8C-83A1-F6EECF244321}">
                <p14:modId xmlns:p14="http://schemas.microsoft.com/office/powerpoint/2010/main" val="550455273"/>
              </p:ext>
            </p:extLst>
          </p:nvPr>
        </p:nvGraphicFramePr>
        <p:xfrm>
          <a:off x="516030" y="1160463"/>
          <a:ext cx="7992539" cy="4608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7012357"/>
      </p:ext>
    </p:extLst>
  </p:cSld>
  <p:clrMapOvr>
    <a:masterClrMapping/>
  </p:clrMapOvr>
  <p:transition spd="slow">
    <p:wipe/>
  </p:transition>
</p:sld>
</file>

<file path=ppt/theme/theme1.xml><?xml version="1.0" encoding="utf-8"?>
<a:theme xmlns:a="http://schemas.openxmlformats.org/drawingml/2006/main" name="Office Theme">
  <a:themeElements>
    <a:clrScheme name="Disability Inclusion">
      <a:dk1>
        <a:srgbClr val="201547"/>
      </a:dk1>
      <a:lt1>
        <a:srgbClr val="FFFFFF"/>
      </a:lt1>
      <a:dk2>
        <a:srgbClr val="000000"/>
      </a:dk2>
      <a:lt2>
        <a:srgbClr val="E7E6E6"/>
      </a:lt2>
      <a:accent1>
        <a:srgbClr val="0090DA"/>
      </a:accent1>
      <a:accent2>
        <a:srgbClr val="004C97"/>
      </a:accent2>
      <a:accent3>
        <a:srgbClr val="009CA6"/>
      </a:accent3>
      <a:accent4>
        <a:srgbClr val="87189D"/>
      </a:accent4>
      <a:accent5>
        <a:srgbClr val="500778"/>
      </a:accent5>
      <a:accent6>
        <a:srgbClr val="E57100"/>
      </a:accent6>
      <a:hlink>
        <a:srgbClr val="0090DA"/>
      </a:hlink>
      <a:folHlink>
        <a:srgbClr val="871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E4776D8443064EB7075F0445F306A6" ma:contentTypeVersion="12" ma:contentTypeDescription="Create a new document." ma:contentTypeScope="" ma:versionID="6f21a98b7c0b06ac0053198a6019bdbb">
  <xsd:schema xmlns:xsd="http://www.w3.org/2001/XMLSchema" xmlns:xs="http://www.w3.org/2001/XMLSchema" xmlns:p="http://schemas.microsoft.com/office/2006/metadata/properties" xmlns:ns2="ad7f2683-25a3-484c-9555-b3364740fa5b" xmlns:ns3="91d75716-646c-40ff-a2cc-032fd5bfa890" targetNamespace="http://schemas.microsoft.com/office/2006/metadata/properties" ma:root="true" ma:fieldsID="200306507748c3d71dbe840f9ce1d7b9" ns2:_="" ns3:_="">
    <xsd:import namespace="ad7f2683-25a3-484c-9555-b3364740fa5b"/>
    <xsd:import namespace="91d75716-646c-40ff-a2cc-032fd5bfa89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lb60cbb1ef714d6688bb0a3dce5a9f52" minOccurs="0"/>
                <xsd:element ref="ns3:TaxCatchAll"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f2683-25a3-484c-9555-b3364740fa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d75716-646c-40ff-a2cc-032fd5bfa890" elementFormDefault="qualified">
    <xsd:import namespace="http://schemas.microsoft.com/office/2006/documentManagement/types"/>
    <xsd:import namespace="http://schemas.microsoft.com/office/infopath/2007/PartnerControls"/>
    <xsd:element name="lb60cbb1ef714d6688bb0a3dce5a9f52" ma:index="12" ma:taxonomy="true" ma:internalName="lb60cbb1ef714d6688bb0a3dce5a9f52" ma:taxonomyFieldName="PALtopic" ma:displayName="PAL topic" ma:default="" ma:fieldId="{5b60cbb1-ef71-4d66-88bb-0a3dce5a9f52}" ma:taxonomyMulti="true" ma:sspId="0b607bbe-9751-46d3-ac86-39dfe3141325" ma:termSetId="f4ccaf45-37fb-4464-89a5-5f2e413f0db9"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f470178d-249c-4bc4-a90e-a4447243ef81}" ma:internalName="TaxCatchAll" ma:showField="CatchAllData" ma:web="91d75716-646c-40ff-a2cc-032fd5bfa890">
      <xsd:complexType>
        <xsd:complexContent>
          <xsd:extension base="dms:MultiChoiceLookup">
            <xsd:sequence>
              <xsd:element name="Value" type="dms:Lookup" maxOccurs="unbounded" minOccurs="0" nillable="true"/>
            </xsd:sequence>
          </xsd:extension>
        </xsd:complexContent>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1d75716-646c-40ff-a2cc-032fd5bfa890" xsi:nil="true"/>
    <lb60cbb1ef714d6688bb0a3dce5a9f52 xmlns="91d75716-646c-40ff-a2cc-032fd5bfa890">
      <Terms xmlns="http://schemas.microsoft.com/office/infopath/2007/PartnerControls"/>
    </lb60cbb1ef714d6688bb0a3dce5a9f52>
  </documentManagement>
</p:properties>
</file>

<file path=customXml/itemProps1.xml><?xml version="1.0" encoding="utf-8"?>
<ds:datastoreItem xmlns:ds="http://schemas.openxmlformats.org/officeDocument/2006/customXml" ds:itemID="{F3436D9D-E6D2-4CCF-A89B-95BC2D77A42F}">
  <ds:schemaRefs>
    <ds:schemaRef ds:uri="http://schemas.microsoft.com/sharepoint/v3/contenttype/forms"/>
  </ds:schemaRefs>
</ds:datastoreItem>
</file>

<file path=customXml/itemProps2.xml><?xml version="1.0" encoding="utf-8"?>
<ds:datastoreItem xmlns:ds="http://schemas.openxmlformats.org/officeDocument/2006/customXml" ds:itemID="{14735F72-9AD9-45A5-8D56-007124413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f2683-25a3-484c-9555-b3364740fa5b"/>
    <ds:schemaRef ds:uri="91d75716-646c-40ff-a2cc-032fd5bfa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C5AE69-B886-4627-B40A-55810D2DCD9B}">
  <ds:schemaRefs>
    <ds:schemaRef ds:uri="http://schemas.microsoft.com/office/2006/metadata/properties"/>
    <ds:schemaRef ds:uri="http://schemas.microsoft.com/office/infopath/2007/PartnerControls"/>
    <ds:schemaRef ds:uri="91d75716-646c-40ff-a2cc-032fd5bfa890"/>
  </ds:schemaRefs>
</ds:datastoreItem>
</file>

<file path=docProps/app.xml><?xml version="1.0" encoding="utf-8"?>
<Properties xmlns="http://schemas.openxmlformats.org/officeDocument/2006/extended-properties" xmlns:vt="http://schemas.openxmlformats.org/officeDocument/2006/docPropsVTypes">
  <Template>23-012 Disability Inclusion_PPT template</Template>
  <TotalTime>87</TotalTime>
  <Words>2423</Words>
  <Application>Microsoft Office PowerPoint</Application>
  <PresentationFormat>Widescreen</PresentationFormat>
  <Paragraphs>147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.AppleSystemUIFont</vt:lpstr>
      <vt:lpstr>Arial</vt:lpstr>
      <vt:lpstr>Calibri</vt:lpstr>
      <vt:lpstr>Courier New</vt:lpstr>
      <vt:lpstr>Office Theme</vt:lpstr>
      <vt:lpstr>Disability Inclusion</vt:lpstr>
      <vt:lpstr>Acknowledgement of Country </vt:lpstr>
      <vt:lpstr>Key parts of Disability Inclusion</vt:lpstr>
      <vt:lpstr>Disability Inclusion Funding Model</vt:lpstr>
      <vt:lpstr>The Disability Inclusion Profile </vt:lpstr>
      <vt:lpstr>Student Support Group profile meeting </vt:lpstr>
      <vt:lpstr>Our school</vt:lpstr>
      <vt:lpstr>Other Disability Inclusion initiatives underway</vt:lpstr>
      <vt:lpstr>More information</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Inclusion presentation for families</dc:title>
  <dc:creator>Ethan Stronach-Smith</dc:creator>
  <cp:lastModifiedBy>Shannon Walden</cp:lastModifiedBy>
  <cp:revision>2</cp:revision>
  <dcterms:created xsi:type="dcterms:W3CDTF">2023-05-28T23:55:23Z</dcterms:created>
  <dcterms:modified xsi:type="dcterms:W3CDTF">2024-04-19T00:07:07Z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cordPoint_RecordNumberSubmitted">
    <vt:lpwstr>R20211881056</vt:lpwstr>
  </property>
  <property fmtid="{D5CDD505-2E9C-101B-9397-08002B2CF9AE}" pid="3" name="RecordPoint_ActiveItemListId">
    <vt:lpwstr>{4bfc7e91-370d-4b60-8d1f-2624933eab39}</vt:lpwstr>
  </property>
  <property fmtid="{D5CDD505-2E9C-101B-9397-08002B2CF9AE}" pid="4" name="ContentTypeId">
    <vt:lpwstr>0x01010074E4776D8443064EB7075F0445F306A6</vt:lpwstr>
  </property>
  <property fmtid="{D5CDD505-2E9C-101B-9397-08002B2CF9AE}" pid="5" name="RecordPoint_ActiveItemUniqueId">
    <vt:lpwstr>{2e8ee139-c64a-4761-b8f8-bcfec0df8364}</vt:lpwstr>
  </property>
  <property fmtid="{D5CDD505-2E9C-101B-9397-08002B2CF9AE}" pid="6" name="RecordPoint_SubmissionCompleted">
    <vt:lpwstr>2023-08-14T04:31:12.4532317+10:00</vt:lpwstr>
  </property>
  <property fmtid="{D5CDD505-2E9C-101B-9397-08002B2CF9AE}" pid="7" name="RecordPoint_ActiveItemWebId">
    <vt:lpwstr>{1369bba9-6661-486f-b3af-9667f85bbb99}</vt:lpwstr>
  </property>
  <property fmtid="{D5CDD505-2E9C-101B-9397-08002B2CF9AE}" pid="8" name="RecordPoint_WorkflowType">
    <vt:lpwstr>ActiveSubmitStub</vt:lpwstr>
  </property>
  <property fmtid="{D5CDD505-2E9C-101B-9397-08002B2CF9AE}" pid="9" name="RecordPoint_ActiveItemSiteId">
    <vt:lpwstr>{176de2e0-2a11-48d2-981f-4e6c21d69f89}</vt:lpwstr>
  </property>
  <property fmtid="{D5CDD505-2E9C-101B-9397-08002B2CF9AE}" pid="10" name="PALtopic">
    <vt:lpwstr/>
  </property>
  <property fmtid="{D5CDD505-2E9C-101B-9397-08002B2CF9AE}" pid="11" name="_ExtendedDescription">
    <vt:lpwstr/>
  </property>
  <property fmtid="{D5CDD505-2E9C-101B-9397-08002B2CF9AE}" pid="12" name="SourceIDTemp">
    <vt:r8>211</vt:r8>
  </property>
</Properties>
</file>